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80" r:id="rId4"/>
    <p:sldId id="258" r:id="rId5"/>
    <p:sldId id="259" r:id="rId6"/>
    <p:sldId id="260" r:id="rId7"/>
    <p:sldId id="281" r:id="rId8"/>
    <p:sldId id="278" r:id="rId9"/>
    <p:sldId id="27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3" r:id="rId23"/>
    <p:sldId id="273" r:id="rId24"/>
    <p:sldId id="274" r:id="rId25"/>
    <p:sldId id="284" r:id="rId26"/>
    <p:sldId id="276" r:id="rId27"/>
    <p:sldId id="277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3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25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56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92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95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42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970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3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0431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49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259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90FD-353C-4DA0-B423-0CD8E238EDEC}" type="datetimeFigureOut">
              <a:rPr lang="es-MX" smtClean="0"/>
              <a:t>27/02/22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3519-F33D-46A1-A8DE-E43034B5561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0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387" y="2145891"/>
            <a:ext cx="8004464" cy="193270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1468" y="4746097"/>
            <a:ext cx="9144000" cy="1725827"/>
          </a:xfrm>
        </p:spPr>
        <p:txBody>
          <a:bodyPr>
            <a:normAutofit/>
          </a:bodyPr>
          <a:lstStyle/>
          <a:p>
            <a:r>
              <a:rPr lang="es-MX" sz="4000" dirty="0"/>
              <a:t>Formación para Grupo Laical Eclesial Apóstoles de la Eucaristía  SJS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346" y="4797506"/>
            <a:ext cx="749873" cy="14936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8" y="4537121"/>
            <a:ext cx="1466192" cy="175403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599318" y="590725"/>
            <a:ext cx="547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¡Bendito sea Dios!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108524" y="2604413"/>
            <a:ext cx="642739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RECONCILIACIÓN </a:t>
            </a:r>
            <a:r>
              <a:rPr lang="es-MX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022" y="1514055"/>
            <a:ext cx="3664671" cy="3055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747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6744" y="630545"/>
            <a:ext cx="62766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En la tarde de Pascua, el Señor Jesús se mostró a sus apóstoles y les dijo: </a:t>
            </a:r>
          </a:p>
          <a:p>
            <a:r>
              <a:rPr lang="es-MX" sz="4000" i="1" dirty="0">
                <a:solidFill>
                  <a:schemeClr val="accent5">
                    <a:lumMod val="50000"/>
                  </a:schemeClr>
                </a:solidFill>
              </a:rPr>
              <a:t>"Reciban el Espíritu Santo. </a:t>
            </a:r>
          </a:p>
          <a:p>
            <a:r>
              <a:rPr lang="es-MX" sz="4000" i="1" dirty="0">
                <a:solidFill>
                  <a:schemeClr val="accent5">
                    <a:lumMod val="50000"/>
                  </a:schemeClr>
                </a:solidFill>
              </a:rPr>
              <a:t>A quienes perdonen los pecados, les quedan perdonados; a quienes se los retengan, les quedan retenidos"</a:t>
            </a:r>
            <a:r>
              <a:rPr lang="es-MX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s-MX" sz="2000" dirty="0"/>
              <a:t>(</a:t>
            </a:r>
            <a:r>
              <a:rPr lang="es-MX" sz="2000" dirty="0" err="1"/>
              <a:t>Jn</a:t>
            </a:r>
            <a:r>
              <a:rPr lang="es-MX" sz="2000" dirty="0"/>
              <a:t> 20, 22-23). CIC 485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4808" y="1149532"/>
            <a:ext cx="6122346" cy="406462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7630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12718" y="605182"/>
            <a:ext cx="10096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/>
              <a:t>El perdón de los pecados cometidos después del Bautismo es concedido por un sacramento propio llamado sacramento de la conversión, de la confesión, de la penitencia o de la reconciliación. </a:t>
            </a:r>
            <a:r>
              <a:rPr lang="es-MX" sz="2000" dirty="0"/>
              <a:t>CIC  1486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06" y="3775281"/>
            <a:ext cx="5176404" cy="2588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14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8482" y="1103945"/>
            <a:ext cx="55770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/>
              <a:t>Quien peca lesiona el honor de Dios y su amor, su propia dignidad de hombre llamado a ser hijo de Dios y el bien espiritual de la Iglesia, de la que cada cristiano debe ser una piedra viva. </a:t>
            </a:r>
            <a:r>
              <a:rPr lang="es-MX" sz="2000" dirty="0"/>
              <a:t>CIC  1487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121" y="1370379"/>
            <a:ext cx="5301690" cy="4483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668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50192" y="977560"/>
            <a:ext cx="623700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/>
              <a:t>A los ojos de la fe, ningún mal es más grave que el pecado y nada tiene peores consecuencias para los pecadores mismos, para la Iglesia y para el mundo entero. </a:t>
            </a:r>
          </a:p>
          <a:p>
            <a:pPr algn="r"/>
            <a:r>
              <a:rPr lang="es-MX" sz="2400" dirty="0"/>
              <a:t>CIC 1488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25" y="1288845"/>
            <a:ext cx="3921221" cy="46031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612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3660" y="447472"/>
            <a:ext cx="66691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Volver a la comunión con Dios, después de haberla perdido por el pecado, es un movimiento que nace de la gracia de Dios, rico en misericordia y deseoso de la salvación de los hombres. Es preciso pedir este don precioso para sí mismo y para los demás. </a:t>
            </a:r>
            <a:r>
              <a:rPr lang="es-MX" sz="2400" dirty="0"/>
              <a:t>CIC 1489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855" y="1138259"/>
            <a:ext cx="4570053" cy="465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333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5578" y="484712"/>
            <a:ext cx="69955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El movimiento de retorno a Dios, llamado conversión y arrepentimiento, implica un dolor y una aversión respecto a los pecados cometidos, y el propósito firme de no volver a pecar.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392" y="330834"/>
            <a:ext cx="4000030" cy="4555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/>
          <p:cNvSpPr txBox="1"/>
          <p:nvPr/>
        </p:nvSpPr>
        <p:spPr>
          <a:xfrm>
            <a:off x="535578" y="5032567"/>
            <a:ext cx="11656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4000" dirty="0">
                <a:solidFill>
                  <a:prstClr val="black"/>
                </a:solidFill>
              </a:rPr>
              <a:t>La conversión, por tanto, mira al pasado y al futuro; se nutre de la esperanza en la misericordia divina.  </a:t>
            </a:r>
            <a:r>
              <a:rPr lang="es-MX" sz="2000" dirty="0">
                <a:solidFill>
                  <a:prstClr val="black"/>
                </a:solidFill>
              </a:rPr>
              <a:t>CIC 1490</a:t>
            </a:r>
          </a:p>
        </p:txBody>
      </p:sp>
    </p:spTree>
    <p:extLst>
      <p:ext uri="{BB962C8B-B14F-4D97-AF65-F5344CB8AC3E}">
        <p14:creationId xmlns:p14="http://schemas.microsoft.com/office/powerpoint/2010/main" val="180723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02328" y="452874"/>
            <a:ext cx="103978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El sacramento de la Penitencia está constituido por el conjunto de tres actos realizados por el penitente, y por la absolución del sacerdote: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10591" y="2556164"/>
            <a:ext cx="541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arrepentimiento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10591" y="3387436"/>
            <a:ext cx="9964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4000" dirty="0"/>
              <a:t> </a:t>
            </a:r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confesión o manifestación de los pecados al sacerdote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37855" y="4914901"/>
            <a:ext cx="9777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sx="1000" sy="1000" algn="tl">
                    <a:srgbClr val="000000">
                      <a:alpha val="86197"/>
                    </a:srgbClr>
                  </a:outerShdw>
                </a:effectLst>
              </a:rPr>
              <a:t>El propósito de realizar la reparación y las obras de penitencia.  </a:t>
            </a:r>
            <a:r>
              <a:rPr lang="es-MX" sz="2000" dirty="0"/>
              <a:t>CIC 1491</a:t>
            </a:r>
          </a:p>
        </p:txBody>
      </p:sp>
    </p:spTree>
    <p:extLst>
      <p:ext uri="{BB962C8B-B14F-4D97-AF65-F5344CB8AC3E}">
        <p14:creationId xmlns:p14="http://schemas.microsoft.com/office/powerpoint/2010/main" val="38194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4481" y="545301"/>
            <a:ext cx="71047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F0000"/>
                </a:solidFill>
              </a:rPr>
              <a:t>El</a:t>
            </a:r>
            <a:r>
              <a:rPr lang="es-MX" sz="4000" dirty="0"/>
              <a:t> </a:t>
            </a:r>
            <a:r>
              <a:rPr lang="es-MX" sz="4000" dirty="0">
                <a:solidFill>
                  <a:srgbClr val="FF0000"/>
                </a:solidFill>
              </a:rPr>
              <a:t>arrepentimiento</a:t>
            </a:r>
            <a:r>
              <a:rPr lang="es-MX" sz="4000" dirty="0"/>
              <a:t> </a:t>
            </a:r>
            <a:r>
              <a:rPr lang="es-MX" sz="4000" i="1" dirty="0"/>
              <a:t>(llamado también contrición)</a:t>
            </a:r>
            <a:r>
              <a:rPr lang="es-MX" sz="4000" dirty="0"/>
              <a:t> debe estar inspirado en motivaciones que brotan de la fe. </a:t>
            </a:r>
          </a:p>
          <a:p>
            <a:r>
              <a:rPr lang="es-MX" sz="4000" dirty="0"/>
              <a:t>Si el arrepentimiento es concebido por amor de caridad hacia Dios, se le llama "perfecto"; si está fundado en otros motivos se le llama "imperfecto". </a:t>
            </a:r>
            <a:r>
              <a:rPr lang="es-MX" sz="2000" dirty="0"/>
              <a:t>CIC 1492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254" t="11295"/>
          <a:stretch/>
        </p:blipFill>
        <p:spPr>
          <a:xfrm>
            <a:off x="7728182" y="1031132"/>
            <a:ext cx="3918247" cy="3834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152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369651" y="262647"/>
            <a:ext cx="5351044" cy="6332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El que </a:t>
            </a:r>
            <a:r>
              <a:rPr lang="en-US" sz="3600" dirty="0" err="1"/>
              <a:t>quiere</a:t>
            </a:r>
            <a:r>
              <a:rPr lang="en-US" sz="3600" dirty="0"/>
              <a:t> </a:t>
            </a:r>
            <a:r>
              <a:rPr lang="en-US" sz="3600" dirty="0" err="1"/>
              <a:t>obtener</a:t>
            </a:r>
            <a:r>
              <a:rPr lang="en-US" sz="3600" dirty="0"/>
              <a:t> la </a:t>
            </a:r>
            <a:r>
              <a:rPr lang="en-US" sz="3600" dirty="0" err="1"/>
              <a:t>reconciliación</a:t>
            </a:r>
            <a:r>
              <a:rPr lang="en-US" sz="3600" dirty="0"/>
              <a:t> con Dios y con la </a:t>
            </a:r>
            <a:r>
              <a:rPr lang="en-US" sz="3600" dirty="0" err="1"/>
              <a:t>Iglesia</a:t>
            </a:r>
            <a:r>
              <a:rPr lang="en-US" sz="3600" dirty="0"/>
              <a:t> debe </a:t>
            </a:r>
            <a:r>
              <a:rPr lang="en-US" sz="3600" u="sng" dirty="0" err="1"/>
              <a:t>confesar</a:t>
            </a:r>
            <a:r>
              <a:rPr lang="en-US" sz="3600" dirty="0"/>
              <a:t> al </a:t>
            </a:r>
            <a:r>
              <a:rPr lang="en-US" sz="3600" dirty="0" err="1"/>
              <a:t>sacerdote</a:t>
            </a:r>
            <a:r>
              <a:rPr lang="en-US" sz="3600" dirty="0"/>
              <a:t> </a:t>
            </a:r>
            <a:r>
              <a:rPr lang="en-US" sz="3600" i="1" u="sng" dirty="0" err="1"/>
              <a:t>todos</a:t>
            </a:r>
            <a:r>
              <a:rPr lang="en-US" sz="3600" i="1" u="sng" dirty="0"/>
              <a:t> los </a:t>
            </a:r>
            <a:r>
              <a:rPr lang="en-US" sz="3600" i="1" u="sng" dirty="0" err="1"/>
              <a:t>pecados</a:t>
            </a:r>
            <a:r>
              <a:rPr lang="en-US" sz="3600" i="1" u="sng" dirty="0"/>
              <a:t> graves</a:t>
            </a:r>
            <a:r>
              <a:rPr lang="en-US" sz="3600" dirty="0"/>
              <a:t> que no ha </a:t>
            </a:r>
            <a:r>
              <a:rPr lang="en-US" sz="3600" dirty="0" err="1"/>
              <a:t>confesado</a:t>
            </a:r>
            <a:r>
              <a:rPr lang="en-US" sz="3600" dirty="0"/>
              <a:t> </a:t>
            </a:r>
            <a:r>
              <a:rPr lang="en-US" sz="3600" dirty="0" err="1"/>
              <a:t>aún</a:t>
            </a:r>
            <a:r>
              <a:rPr lang="en-US" sz="3600" dirty="0"/>
              <a:t> y de los que se </a:t>
            </a:r>
            <a:r>
              <a:rPr lang="en-US" sz="3600" dirty="0" err="1"/>
              <a:t>acuerda</a:t>
            </a:r>
            <a:r>
              <a:rPr lang="en-US" sz="3600" dirty="0"/>
              <a:t> </a:t>
            </a:r>
            <a:r>
              <a:rPr lang="en-US" sz="3600" dirty="0" err="1"/>
              <a:t>tras</a:t>
            </a:r>
            <a:r>
              <a:rPr lang="en-US" sz="3600" dirty="0"/>
              <a:t> </a:t>
            </a:r>
            <a:r>
              <a:rPr lang="en-US" sz="3600" dirty="0" err="1"/>
              <a:t>examinar</a:t>
            </a:r>
            <a:r>
              <a:rPr lang="en-US" sz="3600" dirty="0"/>
              <a:t> </a:t>
            </a:r>
            <a:r>
              <a:rPr lang="en-US" sz="3600" dirty="0" err="1"/>
              <a:t>cuidadosamente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conciencia</a:t>
            </a:r>
            <a:r>
              <a:rPr lang="en-US" sz="3600" dirty="0"/>
              <a:t>. Sin ser </a:t>
            </a:r>
            <a:r>
              <a:rPr lang="en-US" sz="3600" dirty="0" err="1"/>
              <a:t>necesaria</a:t>
            </a:r>
            <a:r>
              <a:rPr lang="en-US" sz="3600" dirty="0"/>
              <a:t>, de </a:t>
            </a:r>
            <a:r>
              <a:rPr lang="en-US" sz="3600" dirty="0" err="1"/>
              <a:t>suyo</a:t>
            </a:r>
            <a:r>
              <a:rPr lang="en-US" sz="3600" dirty="0"/>
              <a:t>, la </a:t>
            </a:r>
            <a:r>
              <a:rPr lang="en-US" sz="3600" dirty="0" err="1"/>
              <a:t>confesión</a:t>
            </a:r>
            <a:r>
              <a:rPr lang="en-US" sz="3600" dirty="0"/>
              <a:t> de las </a:t>
            </a:r>
            <a:r>
              <a:rPr lang="en-US" sz="3600" dirty="0" err="1"/>
              <a:t>faltas</a:t>
            </a:r>
            <a:r>
              <a:rPr lang="en-US" sz="3600" dirty="0"/>
              <a:t> </a:t>
            </a:r>
            <a:r>
              <a:rPr lang="en-US" sz="3600" dirty="0" err="1"/>
              <a:t>veniales</a:t>
            </a:r>
            <a:r>
              <a:rPr lang="en-US" sz="3600" dirty="0"/>
              <a:t> </a:t>
            </a:r>
            <a:r>
              <a:rPr lang="en-US" sz="3600" dirty="0" err="1"/>
              <a:t>está</a:t>
            </a:r>
            <a:r>
              <a:rPr lang="en-US" sz="3600" dirty="0"/>
              <a:t> </a:t>
            </a:r>
            <a:r>
              <a:rPr lang="en-US" sz="3600" dirty="0" err="1"/>
              <a:t>recomendada</a:t>
            </a:r>
            <a:r>
              <a:rPr lang="en-US" sz="3600" dirty="0"/>
              <a:t> vivamente por la </a:t>
            </a:r>
            <a:r>
              <a:rPr lang="en-US" sz="3600" dirty="0" err="1"/>
              <a:t>Iglesia</a:t>
            </a:r>
            <a:r>
              <a:rPr lang="en-US" sz="3600" dirty="0"/>
              <a:t>.  CIC 1493</a:t>
            </a:r>
          </a:p>
        </p:txBody>
      </p:sp>
      <p:pic>
        <p:nvPicPr>
          <p:cNvPr id="4100" name="Picture 4" descr="Parroquia de San Juan Bautista La Palma del Condado: EXAMEN DE LA  CONCIENCIA PARA LA CUARESMA">
            <a:extLst>
              <a:ext uri="{FF2B5EF4-FFF2-40B4-BE49-F238E27FC236}">
                <a16:creationId xmlns:a16="http://schemas.microsoft.com/office/drawing/2014/main" id="{58D3155D-9B56-EF4E-906D-E24EABFC8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r="1" b="2591"/>
          <a:stretch/>
        </p:blipFill>
        <p:spPr bwMode="auto">
          <a:xfrm>
            <a:off x="5427798" y="-4"/>
            <a:ext cx="6764201" cy="383270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N BUEN EXAMEN DE CONCIENCIA PARA UNA BUENA CONFESIÓN – Católicos con Acción">
            <a:extLst>
              <a:ext uri="{FF2B5EF4-FFF2-40B4-BE49-F238E27FC236}">
                <a16:creationId xmlns:a16="http://schemas.microsoft.com/office/drawing/2014/main" id="{B62054DB-3EC8-FB4F-9401-393ED04F2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8" t="22149" b="27647"/>
          <a:stretch/>
        </p:blipFill>
        <p:spPr bwMode="auto">
          <a:xfrm>
            <a:off x="5720695" y="3968886"/>
            <a:ext cx="6468258" cy="2889114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4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6845" y="556580"/>
            <a:ext cx="10945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/>
              <a:t>El confesor impone al penitente el cumplimiento de ciertos actos de "satisfacción" o de </a:t>
            </a:r>
            <a:r>
              <a:rPr lang="es-MX" sz="4000" u="sng" dirty="0">
                <a:solidFill>
                  <a:schemeClr val="accent6"/>
                </a:solidFill>
              </a:rPr>
              <a:t>"penitencia"</a:t>
            </a:r>
            <a:r>
              <a:rPr lang="es-MX" sz="4000" dirty="0">
                <a:solidFill>
                  <a:schemeClr val="accent6"/>
                </a:solidFill>
              </a:rPr>
              <a:t>, </a:t>
            </a:r>
            <a:r>
              <a:rPr lang="es-MX" sz="4000" dirty="0"/>
              <a:t>para reparar el daño causado por el pecado y restablecer los hábitos propios del discípulo de Cristo. </a:t>
            </a:r>
            <a:r>
              <a:rPr lang="es-MX" sz="2000" dirty="0"/>
              <a:t>CIC 1494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7"/>
          <a:stretch/>
        </p:blipFill>
        <p:spPr>
          <a:xfrm>
            <a:off x="3135053" y="3740530"/>
            <a:ext cx="5921894" cy="2761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63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1196FC-5FB1-3F43-95A5-3C5A7537A544}"/>
              </a:ext>
            </a:extLst>
          </p:cNvPr>
          <p:cNvSpPr txBox="1"/>
          <p:nvPr/>
        </p:nvSpPr>
        <p:spPr>
          <a:xfrm>
            <a:off x="1939636" y="4973782"/>
            <a:ext cx="315883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/>
              <a:t>Penitencia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657AA-7A6E-AE44-B0EF-E1A6DDCD1380}"/>
              </a:ext>
            </a:extLst>
          </p:cNvPr>
          <p:cNvSpPr txBox="1"/>
          <p:nvPr/>
        </p:nvSpPr>
        <p:spPr>
          <a:xfrm>
            <a:off x="6580909" y="4973782"/>
            <a:ext cx="3158837" cy="1323439"/>
          </a:xfrm>
          <a:prstGeom prst="rect">
            <a:avLst/>
          </a:prstGeom>
          <a:solidFill>
            <a:srgbClr val="BF9000">
              <a:alpha val="32941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/>
              <a:t>Unción de los enfermos</a:t>
            </a:r>
          </a:p>
        </p:txBody>
      </p:sp>
    </p:spTree>
    <p:extLst>
      <p:ext uri="{BB962C8B-B14F-4D97-AF65-F5344CB8AC3E}">
        <p14:creationId xmlns:p14="http://schemas.microsoft.com/office/powerpoint/2010/main" val="3033589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5166" y="1070043"/>
            <a:ext cx="65930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dirty="0"/>
              <a:t>Sólo los sacerdotes que han recibido de la autoridad de la Iglesia la facultad de absolver pueden ordinariamente perdonar los pecados en nombre de Cristo.  </a:t>
            </a:r>
            <a:r>
              <a:rPr lang="es-MX" sz="2800" dirty="0"/>
              <a:t>CIC 1495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171" y="1389508"/>
            <a:ext cx="4324671" cy="2881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484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46E5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Efectos espirituales del sacramento de la Penitencia: </a:t>
            </a:r>
          </a:p>
        </p:txBody>
      </p:sp>
      <p:pic>
        <p:nvPicPr>
          <p:cNvPr id="1026" name="Picture 2" descr="Qué Es la Gracia? — EB Global: Enfoque Bíblico / Bible Focus">
            <a:extLst>
              <a:ext uri="{FF2B5EF4-FFF2-40B4-BE49-F238E27FC236}">
                <a16:creationId xmlns:a16="http://schemas.microsoft.com/office/drawing/2014/main" id="{A3B0B5CE-AE30-0248-BE6C-F29044E9B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2265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28840" y="321732"/>
            <a:ext cx="4335613" cy="621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685800" indent="-571500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q"/>
            </a:pPr>
            <a:r>
              <a:rPr lang="en-US" sz="3600" b="1" dirty="0">
                <a:solidFill>
                  <a:schemeClr val="accent6"/>
                </a:solidFill>
              </a:rPr>
              <a:t>La </a:t>
            </a:r>
            <a:r>
              <a:rPr lang="en-US" sz="3600" b="1" dirty="0" err="1">
                <a:solidFill>
                  <a:schemeClr val="accent6"/>
                </a:solidFill>
              </a:rPr>
              <a:t>reconciliación</a:t>
            </a:r>
            <a:r>
              <a:rPr lang="en-US" sz="3600" b="1" dirty="0">
                <a:solidFill>
                  <a:schemeClr val="accent6"/>
                </a:solidFill>
              </a:rPr>
              <a:t> con Dios por la que el </a:t>
            </a:r>
            <a:r>
              <a:rPr lang="en-US" sz="3600" b="1" dirty="0" err="1">
                <a:solidFill>
                  <a:schemeClr val="accent6"/>
                </a:solidFill>
              </a:rPr>
              <a:t>penitente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recupera</a:t>
            </a:r>
            <a:r>
              <a:rPr lang="en-US" sz="3600" b="1" dirty="0">
                <a:solidFill>
                  <a:schemeClr val="accent6"/>
                </a:solidFill>
              </a:rPr>
              <a:t> la </a:t>
            </a:r>
            <a:r>
              <a:rPr lang="en-US" sz="3600" b="1" dirty="0" err="1">
                <a:solidFill>
                  <a:schemeClr val="accent6"/>
                </a:solidFill>
              </a:rPr>
              <a:t>gracia</a:t>
            </a:r>
            <a:endParaRPr lang="en-US" sz="3600" b="1" dirty="0">
              <a:solidFill>
                <a:schemeClr val="accent6"/>
              </a:solidFill>
            </a:endParaRPr>
          </a:p>
          <a:p>
            <a:pPr marL="685800" indent="-571500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q"/>
            </a:pPr>
            <a:r>
              <a:rPr lang="en-US" sz="3600" b="1" dirty="0">
                <a:solidFill>
                  <a:srgbClr val="7030A0"/>
                </a:solidFill>
              </a:rPr>
              <a:t>La </a:t>
            </a:r>
            <a:r>
              <a:rPr lang="en-US" sz="3600" b="1" dirty="0" err="1">
                <a:solidFill>
                  <a:srgbClr val="7030A0"/>
                </a:solidFill>
              </a:rPr>
              <a:t>reconciliación</a:t>
            </a:r>
            <a:r>
              <a:rPr lang="en-US" sz="3600" b="1" dirty="0">
                <a:solidFill>
                  <a:srgbClr val="7030A0"/>
                </a:solidFill>
              </a:rPr>
              <a:t> con la </a:t>
            </a:r>
            <a:r>
              <a:rPr lang="en-US" sz="3600" b="1" dirty="0" err="1">
                <a:solidFill>
                  <a:srgbClr val="7030A0"/>
                </a:solidFill>
              </a:rPr>
              <a:t>Iglesia</a:t>
            </a:r>
            <a:endParaRPr lang="en-US" sz="3600" b="1" dirty="0">
              <a:solidFill>
                <a:srgbClr val="7030A0"/>
              </a:solidFill>
            </a:endParaRPr>
          </a:p>
          <a:p>
            <a:pPr marL="685800" indent="-571500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q"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remisión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de la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pena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eterna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contraída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por los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pecados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mortales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84664" y="3034145"/>
            <a:ext cx="7876309" cy="43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864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46E5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4256" y="4767072"/>
            <a:ext cx="6654757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Efectos espirituales del sacramento de la Penitencia: </a:t>
            </a:r>
          </a:p>
        </p:txBody>
      </p:sp>
      <p:pic>
        <p:nvPicPr>
          <p:cNvPr id="1026" name="Picture 2" descr="Qué Es la Gracia? — EB Global: Enfoque Bíblico / Bible Focus">
            <a:extLst>
              <a:ext uri="{FF2B5EF4-FFF2-40B4-BE49-F238E27FC236}">
                <a16:creationId xmlns:a16="http://schemas.microsoft.com/office/drawing/2014/main" id="{A3B0B5CE-AE30-0248-BE6C-F29044E9B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2265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28840" y="321732"/>
            <a:ext cx="4335613" cy="621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s-MX" sz="3200" b="1" dirty="0">
                <a:solidFill>
                  <a:schemeClr val="accent6">
                    <a:lumMod val="50000"/>
                  </a:schemeClr>
                </a:solidFill>
              </a:rPr>
              <a:t>La remisión, al menos en parte, de las penas temporales, consecuencia del pecado.</a:t>
            </a:r>
          </a:p>
          <a:p>
            <a:pPr marL="342900" lvl="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s-MX" sz="3200" b="1" dirty="0">
                <a:solidFill>
                  <a:srgbClr val="7030A0"/>
                </a:solidFill>
              </a:rPr>
              <a:t>La paz y la serenidad de la conciencia, y el consuelo espiritual.</a:t>
            </a:r>
          </a:p>
          <a:p>
            <a:pPr marL="342900" lvl="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s-MX" sz="3200" b="1" dirty="0">
                <a:solidFill>
                  <a:srgbClr val="FF3399"/>
                </a:solidFill>
              </a:rPr>
              <a:t>El acrecentamiento de las fuerzas espirituales para el combate cristiano</a:t>
            </a:r>
            <a:endParaRPr lang="es-MX" sz="2800" b="1" dirty="0">
              <a:solidFill>
                <a:srgbClr val="FF3399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84664" y="3034145"/>
            <a:ext cx="7876309" cy="43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82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8747" y="797510"/>
            <a:ext cx="67519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dirty="0"/>
              <a:t>La confesión individual e íntegra de los pecados graves seguida de la absolución es el único medio ordinario para la reconciliación con Dios y con la Iglesia. </a:t>
            </a:r>
            <a:r>
              <a:rPr lang="es-MX" sz="2800" dirty="0"/>
              <a:t>CIC  1497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128" y="649952"/>
            <a:ext cx="3667125" cy="519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637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2026" y="836578"/>
            <a:ext cx="65369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/>
              <a:t>Mediante las indulgencias, los fieles pueden alcanzar para sí mismos y también para las almas del Purgatorio la remisión de las penas temporales, consecuencia de los pecados</a:t>
            </a:r>
            <a:r>
              <a:rPr lang="es-MX" sz="2400" dirty="0"/>
              <a:t>. CIC 1498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28" y="1605818"/>
            <a:ext cx="3604209" cy="3604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11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 Versículos de la Biblia sobre la Gracia - DailyVerses.net">
            <a:extLst>
              <a:ext uri="{FF2B5EF4-FFF2-40B4-BE49-F238E27FC236}">
                <a16:creationId xmlns:a16="http://schemas.microsoft.com/office/drawing/2014/main" id="{2A25D15E-E25F-AC47-A8FD-20014925B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195" b="25712"/>
          <a:stretch/>
        </p:blipFill>
        <p:spPr bwMode="auto">
          <a:xfrm>
            <a:off x="933855" y="1616016"/>
            <a:ext cx="10486417" cy="47484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32E6BE-8FD1-EF4E-8659-868615443E55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Conclusión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8DC952C-86FD-094F-97EB-4C7737E07AD8}"/>
              </a:ext>
            </a:extLst>
          </p:cNvPr>
          <p:cNvSpPr/>
          <p:nvPr/>
        </p:nvSpPr>
        <p:spPr>
          <a:xfrm>
            <a:off x="3270239" y="384856"/>
            <a:ext cx="5424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¡Bendito sea Dios!</a:t>
            </a:r>
          </a:p>
        </p:txBody>
      </p:sp>
    </p:spTree>
    <p:extLst>
      <p:ext uri="{BB962C8B-B14F-4D97-AF65-F5344CB8AC3E}">
        <p14:creationId xmlns:p14="http://schemas.microsoft.com/office/powerpoint/2010/main" val="156978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20635" y="185762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600" dirty="0"/>
              <a:t>Mejía Pereda, Salvador. </a:t>
            </a:r>
          </a:p>
          <a:p>
            <a:r>
              <a:rPr lang="es-MX" sz="3600" u="sng" dirty="0"/>
              <a:t>La Revelación Cristiana. </a:t>
            </a:r>
          </a:p>
          <a:p>
            <a:r>
              <a:rPr lang="es-MX" sz="3600" dirty="0"/>
              <a:t>México, 2012</a:t>
            </a:r>
          </a:p>
          <a:p>
            <a:endParaRPr lang="es-MX" sz="3600" dirty="0"/>
          </a:p>
          <a:p>
            <a:r>
              <a:rPr lang="es-MX" sz="3600" dirty="0"/>
              <a:t>Catecismo de la Iglesia Católica. Cf. No.  1423-1498</a:t>
            </a:r>
          </a:p>
          <a:p>
            <a:r>
              <a:rPr lang="es-MX" sz="3600" dirty="0"/>
              <a:t>Estatutos de la Asociación Laical Apóstoles de la Eucaristía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20635" y="604134"/>
            <a:ext cx="4145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BIBLIOGRAFÍA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278" y="1065799"/>
            <a:ext cx="2927015" cy="32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92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83807" y="1171613"/>
            <a:ext cx="3276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ACTIVIDAD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83807" y="2342487"/>
            <a:ext cx="50524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400" dirty="0"/>
              <a:t>Leer y Contestar las páginas 109-111 del libro de </a:t>
            </a:r>
            <a:r>
              <a:rPr lang="es-MX" sz="4400" i="1" dirty="0"/>
              <a:t>Revelación Cristiana</a:t>
            </a:r>
            <a:endParaRPr lang="es-MX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51" y="832684"/>
            <a:ext cx="3891297" cy="5262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06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C28C3C-C53C-3849-B13A-42061F8A0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636" y="665018"/>
            <a:ext cx="6504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/>
              <a:t>Se le denomina</a:t>
            </a:r>
            <a:r>
              <a:rPr lang="es-MX" sz="4000" dirty="0"/>
              <a:t>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4000" dirty="0"/>
              <a:t>Sacramento de conversión porque realiza sacramentalmente la llamada de Jesús a la conversión </a:t>
            </a:r>
            <a:r>
              <a:rPr lang="es-MX" sz="2000" dirty="0"/>
              <a:t>(Cf. Mc 1,15), </a:t>
            </a:r>
            <a:r>
              <a:rPr lang="es-MX" sz="4000" dirty="0"/>
              <a:t>la vuelta al Padre </a:t>
            </a:r>
            <a:r>
              <a:rPr lang="es-MX" sz="2000" dirty="0"/>
              <a:t>(Cf. </a:t>
            </a:r>
            <a:r>
              <a:rPr lang="es-MX" sz="2000" dirty="0" err="1"/>
              <a:t>Lc</a:t>
            </a:r>
            <a:r>
              <a:rPr lang="es-MX" sz="2000" dirty="0"/>
              <a:t> 15,18) </a:t>
            </a:r>
            <a:r>
              <a:rPr lang="es-MX" sz="4000" dirty="0"/>
              <a:t>del que el hombre se había alejado por el pecado.  </a:t>
            </a:r>
            <a:r>
              <a:rPr lang="es-MX" sz="2000" dirty="0"/>
              <a:t>CIC 1423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042" y="1631373"/>
            <a:ext cx="4443530" cy="4073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399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140" r="23467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2" name="Rectángulo 1"/>
          <p:cNvSpPr/>
          <p:nvPr/>
        </p:nvSpPr>
        <p:spPr>
          <a:xfrm>
            <a:off x="6096000" y="778213"/>
            <a:ext cx="5609220" cy="5642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/>
              <a:t>Sacramento de la </a:t>
            </a:r>
            <a:r>
              <a:rPr lang="en-US" sz="4800" dirty="0" err="1"/>
              <a:t>Penitencia</a:t>
            </a:r>
            <a:r>
              <a:rPr lang="en-US" sz="4800" dirty="0"/>
              <a:t> </a:t>
            </a:r>
            <a:r>
              <a:rPr lang="en-US" sz="4800" dirty="0" err="1"/>
              <a:t>porque</a:t>
            </a:r>
            <a:r>
              <a:rPr lang="en-US" sz="4800" dirty="0"/>
              <a:t> </a:t>
            </a:r>
            <a:r>
              <a:rPr lang="en-US" sz="4800" dirty="0" err="1"/>
              <a:t>consagra</a:t>
            </a:r>
            <a:r>
              <a:rPr lang="en-US" sz="4800" dirty="0"/>
              <a:t> un </a:t>
            </a:r>
            <a:r>
              <a:rPr lang="en-US" sz="4800" i="1" dirty="0" err="1"/>
              <a:t>proceso</a:t>
            </a:r>
            <a:r>
              <a:rPr lang="en-US" sz="4800" i="1" dirty="0"/>
              <a:t> personal</a:t>
            </a:r>
            <a:r>
              <a:rPr lang="en-US" sz="4800" dirty="0"/>
              <a:t> y </a:t>
            </a:r>
            <a:r>
              <a:rPr lang="en-US" sz="4800" dirty="0" err="1"/>
              <a:t>eclesial</a:t>
            </a:r>
            <a:r>
              <a:rPr lang="en-US" sz="4800" dirty="0"/>
              <a:t> de </a:t>
            </a:r>
            <a:r>
              <a:rPr lang="en-US" sz="4800" i="1" dirty="0" err="1"/>
              <a:t>conversión</a:t>
            </a:r>
            <a:r>
              <a:rPr lang="en-US" sz="4800" dirty="0"/>
              <a:t>, de </a:t>
            </a:r>
            <a:r>
              <a:rPr lang="en-US" sz="4800" dirty="0" err="1"/>
              <a:t>arrepentimiento</a:t>
            </a:r>
            <a:r>
              <a:rPr lang="en-US" sz="4800" dirty="0"/>
              <a:t> y de </a:t>
            </a:r>
            <a:r>
              <a:rPr lang="en-US" sz="4800" dirty="0" err="1"/>
              <a:t>reparación</a:t>
            </a:r>
            <a:r>
              <a:rPr lang="en-US" sz="4800" dirty="0"/>
              <a:t> por </a:t>
            </a:r>
            <a:r>
              <a:rPr lang="en-US" sz="4800" dirty="0" err="1"/>
              <a:t>parte</a:t>
            </a:r>
            <a:r>
              <a:rPr lang="en-US" sz="4800" dirty="0"/>
              <a:t> del </a:t>
            </a:r>
            <a:r>
              <a:rPr lang="en-US" sz="4800" dirty="0" err="1"/>
              <a:t>cristiano</a:t>
            </a:r>
            <a:r>
              <a:rPr lang="en-US" sz="4800" dirty="0"/>
              <a:t> </a:t>
            </a:r>
            <a:r>
              <a:rPr lang="en-US" sz="4800" dirty="0" err="1"/>
              <a:t>pecador</a:t>
            </a:r>
            <a:r>
              <a:rPr lang="en-US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2902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96020" y="825418"/>
            <a:ext cx="5656908" cy="55092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MX" sz="2800" dirty="0"/>
              <a:t> </a:t>
            </a:r>
          </a:p>
          <a:p>
            <a:r>
              <a:rPr lang="es-MX" sz="4800" dirty="0"/>
              <a:t>Sacramento de reconciliación porque otorga al pecador el amor de Dios que reconcilia: </a:t>
            </a:r>
            <a:r>
              <a:rPr lang="es-MX" sz="4800" i="1" dirty="0"/>
              <a:t>"Dejaos reconciliar con Dios" </a:t>
            </a:r>
          </a:p>
          <a:p>
            <a:pPr algn="r"/>
            <a:r>
              <a:rPr lang="es-MX" sz="3600" dirty="0"/>
              <a:t>(2 Co 5,20). </a:t>
            </a:r>
          </a:p>
        </p:txBody>
      </p:sp>
    </p:spTree>
    <p:extLst>
      <p:ext uri="{BB962C8B-B14F-4D97-AF65-F5344CB8AC3E}">
        <p14:creationId xmlns:p14="http://schemas.microsoft.com/office/powerpoint/2010/main" val="219260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15475" y="689230"/>
            <a:ext cx="5656908" cy="594008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MX" sz="2800" dirty="0"/>
              <a:t> </a:t>
            </a:r>
          </a:p>
          <a:p>
            <a:r>
              <a:rPr lang="es-MX" sz="4400" dirty="0"/>
              <a:t>El que vive del amor misericordioso de Dios está pronto a responder a la llamada del Señor: </a:t>
            </a:r>
            <a:r>
              <a:rPr lang="es-MX" sz="4400" i="1" dirty="0"/>
              <a:t>"Ve primero a reconciliarte con tu hermano" </a:t>
            </a:r>
          </a:p>
          <a:p>
            <a:pPr algn="r"/>
            <a:r>
              <a:rPr lang="es-MX" sz="3200" dirty="0"/>
              <a:t>(Mt 5,24). CIC  1424</a:t>
            </a:r>
          </a:p>
        </p:txBody>
      </p:sp>
    </p:spTree>
    <p:extLst>
      <p:ext uri="{BB962C8B-B14F-4D97-AF65-F5344CB8AC3E}">
        <p14:creationId xmlns:p14="http://schemas.microsoft.com/office/powerpoint/2010/main" val="278003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5196" y="4341100"/>
            <a:ext cx="11381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dirty="0"/>
              <a:t>Sacramento del perdón porque, por la absolución sacramental del sacerdote, Dios concede al penitente "el perdón y la paz" </a:t>
            </a:r>
            <a:r>
              <a:rPr lang="es-MX" sz="2800" dirty="0"/>
              <a:t>(OP, fórmula de la absolución).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08" y="589774"/>
            <a:ext cx="7145384" cy="3751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4499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9381" y="4483737"/>
            <a:ext cx="11585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800" dirty="0"/>
              <a:t>En un sentido profundo este sacramento es también una "confesión", reconocimiento y alabanza de la santidad de Dios y de su misericordia para con el hombre pecador.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r="22998"/>
          <a:stretch/>
        </p:blipFill>
        <p:spPr>
          <a:xfrm>
            <a:off x="356755" y="761723"/>
            <a:ext cx="3852153" cy="348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3">
            <a:extLst>
              <a:ext uri="{FF2B5EF4-FFF2-40B4-BE49-F238E27FC236}">
                <a16:creationId xmlns:a16="http://schemas.microsoft.com/office/drawing/2014/main" id="{588950BE-C811-9A4E-8C80-B63BE711A46F}"/>
              </a:ext>
            </a:extLst>
          </p:cNvPr>
          <p:cNvSpPr txBox="1"/>
          <p:nvPr/>
        </p:nvSpPr>
        <p:spPr>
          <a:xfrm>
            <a:off x="4437472" y="995843"/>
            <a:ext cx="739777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800" dirty="0"/>
              <a:t>Sacramento de la confesión porque la declaración o manifestación, la confesión de los pecados ante el sacerdote, es un elemento esencial de este sacramento. </a:t>
            </a:r>
          </a:p>
        </p:txBody>
      </p:sp>
    </p:spTree>
    <p:extLst>
      <p:ext uri="{BB962C8B-B14F-4D97-AF65-F5344CB8AC3E}">
        <p14:creationId xmlns:p14="http://schemas.microsoft.com/office/powerpoint/2010/main" val="373634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946</Words>
  <Application>Microsoft Macintosh PowerPoint</Application>
  <PresentationFormat>Widescreen</PresentationFormat>
  <Paragraphs>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Tema de Office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H. Paty</dc:creator>
  <cp:lastModifiedBy>Sr. Lilia M Barba</cp:lastModifiedBy>
  <cp:revision>34</cp:revision>
  <dcterms:created xsi:type="dcterms:W3CDTF">2022-02-12T20:05:20Z</dcterms:created>
  <dcterms:modified xsi:type="dcterms:W3CDTF">2022-02-28T02:22:03Z</dcterms:modified>
</cp:coreProperties>
</file>