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Lst>
  <p:sldIdLst>
    <p:sldId id="256" r:id="rId2"/>
    <p:sldId id="257" r:id="rId3"/>
    <p:sldId id="258" r:id="rId4"/>
    <p:sldId id="277" r:id="rId5"/>
    <p:sldId id="276" r:id="rId6"/>
    <p:sldId id="259" r:id="rId7"/>
    <p:sldId id="260" r:id="rId8"/>
    <p:sldId id="261" r:id="rId9"/>
    <p:sldId id="278" r:id="rId10"/>
    <p:sldId id="262" r:id="rId11"/>
    <p:sldId id="263" r:id="rId12"/>
    <p:sldId id="279" r:id="rId13"/>
    <p:sldId id="264" r:id="rId14"/>
    <p:sldId id="280" r:id="rId15"/>
    <p:sldId id="265" r:id="rId16"/>
    <p:sldId id="281" r:id="rId17"/>
    <p:sldId id="266" r:id="rId18"/>
    <p:sldId id="267" r:id="rId19"/>
    <p:sldId id="268" r:id="rId20"/>
    <p:sldId id="269" r:id="rId21"/>
    <p:sldId id="270" r:id="rId22"/>
    <p:sldId id="271" r:id="rId23"/>
    <p:sldId id="282" r:id="rId24"/>
    <p:sldId id="283" r:id="rId25"/>
    <p:sldId id="272" r:id="rId26"/>
    <p:sldId id="284" r:id="rId27"/>
    <p:sldId id="273" r:id="rId28"/>
    <p:sldId id="274" r:id="rId29"/>
    <p:sldId id="275" r:id="rId30"/>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421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08" d="100"/>
          <a:sy n="108" d="100"/>
        </p:scale>
        <p:origin x="68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F926F2E-3570-471E-AA5A-79F01C3B550A}" type="datetimeFigureOut">
              <a:rPr lang="es-MX" smtClean="0"/>
              <a:t>21/01/22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38B8EED-6700-41F2-8033-6D21DDC1456F}" type="slidenum">
              <a:rPr lang="es-MX" smtClean="0"/>
              <a:t>‹#›</a:t>
            </a:fld>
            <a:endParaRPr lang="es-MX"/>
          </a:p>
        </p:txBody>
      </p:sp>
    </p:spTree>
    <p:extLst>
      <p:ext uri="{BB962C8B-B14F-4D97-AF65-F5344CB8AC3E}">
        <p14:creationId xmlns:p14="http://schemas.microsoft.com/office/powerpoint/2010/main" val="31953432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10000">
        <p15:prstTrans prst="pageCurlDouble"/>
      </p:transition>
    </mc:Choice>
    <mc:Fallback xmlns="">
      <p:transition spd="slow" advTm="10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F926F2E-3570-471E-AA5A-79F01C3B550A}" type="datetimeFigureOut">
              <a:rPr lang="es-MX" smtClean="0"/>
              <a:t>21/01/22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38B8EED-6700-41F2-8033-6D21DDC1456F}" type="slidenum">
              <a:rPr lang="es-MX" smtClean="0"/>
              <a:t>‹#›</a:t>
            </a:fld>
            <a:endParaRPr lang="es-MX"/>
          </a:p>
        </p:txBody>
      </p:sp>
    </p:spTree>
    <p:extLst>
      <p:ext uri="{BB962C8B-B14F-4D97-AF65-F5344CB8AC3E}">
        <p14:creationId xmlns:p14="http://schemas.microsoft.com/office/powerpoint/2010/main" val="16590508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10000">
        <p15:prstTrans prst="pageCurlDouble"/>
      </p:transition>
    </mc:Choice>
    <mc:Fallback xmlns="">
      <p:transition spd="slow" advTm="10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F926F2E-3570-471E-AA5A-79F01C3B550A}" type="datetimeFigureOut">
              <a:rPr lang="es-MX" smtClean="0"/>
              <a:t>21/01/22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38B8EED-6700-41F2-8033-6D21DDC1456F}" type="slidenum">
              <a:rPr lang="es-MX" smtClean="0"/>
              <a:t>‹#›</a:t>
            </a:fld>
            <a:endParaRPr lang="es-MX"/>
          </a:p>
        </p:txBody>
      </p:sp>
    </p:spTree>
    <p:extLst>
      <p:ext uri="{BB962C8B-B14F-4D97-AF65-F5344CB8AC3E}">
        <p14:creationId xmlns:p14="http://schemas.microsoft.com/office/powerpoint/2010/main" val="16664275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10000">
        <p15:prstTrans prst="pageCurlDouble"/>
      </p:transition>
    </mc:Choice>
    <mc:Fallback xmlns="">
      <p:transition spd="slow" advTm="1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F926F2E-3570-471E-AA5A-79F01C3B550A}" type="datetimeFigureOut">
              <a:rPr lang="es-MX" smtClean="0"/>
              <a:t>21/01/22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38B8EED-6700-41F2-8033-6D21DDC1456F}" type="slidenum">
              <a:rPr lang="es-MX" smtClean="0"/>
              <a:t>‹#›</a:t>
            </a:fld>
            <a:endParaRPr lang="es-MX"/>
          </a:p>
        </p:txBody>
      </p:sp>
    </p:spTree>
    <p:extLst>
      <p:ext uri="{BB962C8B-B14F-4D97-AF65-F5344CB8AC3E}">
        <p14:creationId xmlns:p14="http://schemas.microsoft.com/office/powerpoint/2010/main" val="2814804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10000">
        <p15:prstTrans prst="pageCurlDouble"/>
      </p:transition>
    </mc:Choice>
    <mc:Fallback xmlns="">
      <p:transition spd="slow" advTm="10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DF926F2E-3570-471E-AA5A-79F01C3B550A}" type="datetimeFigureOut">
              <a:rPr lang="es-MX" smtClean="0"/>
              <a:t>21/01/22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38B8EED-6700-41F2-8033-6D21DDC1456F}" type="slidenum">
              <a:rPr lang="es-MX" smtClean="0"/>
              <a:t>‹#›</a:t>
            </a:fld>
            <a:endParaRPr lang="es-MX"/>
          </a:p>
        </p:txBody>
      </p:sp>
    </p:spTree>
    <p:extLst>
      <p:ext uri="{BB962C8B-B14F-4D97-AF65-F5344CB8AC3E}">
        <p14:creationId xmlns:p14="http://schemas.microsoft.com/office/powerpoint/2010/main" val="15116790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10000">
        <p15:prstTrans prst="pageCurlDouble"/>
      </p:transition>
    </mc:Choice>
    <mc:Fallback xmlns="">
      <p:transition spd="slow" advTm="10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F926F2E-3570-471E-AA5A-79F01C3B550A}" type="datetimeFigureOut">
              <a:rPr lang="es-MX" smtClean="0"/>
              <a:t>21/01/22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38B8EED-6700-41F2-8033-6D21DDC1456F}" type="slidenum">
              <a:rPr lang="es-MX" smtClean="0"/>
              <a:t>‹#›</a:t>
            </a:fld>
            <a:endParaRPr lang="es-MX"/>
          </a:p>
        </p:txBody>
      </p:sp>
    </p:spTree>
    <p:extLst>
      <p:ext uri="{BB962C8B-B14F-4D97-AF65-F5344CB8AC3E}">
        <p14:creationId xmlns:p14="http://schemas.microsoft.com/office/powerpoint/2010/main" val="12738624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10000">
        <p15:prstTrans prst="pageCurlDouble"/>
      </p:transition>
    </mc:Choice>
    <mc:Fallback xmlns="">
      <p:transition spd="slow" advTm="10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F926F2E-3570-471E-AA5A-79F01C3B550A}" type="datetimeFigureOut">
              <a:rPr lang="es-MX" smtClean="0"/>
              <a:t>21/01/22</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38B8EED-6700-41F2-8033-6D21DDC1456F}" type="slidenum">
              <a:rPr lang="es-MX" smtClean="0"/>
              <a:t>‹#›</a:t>
            </a:fld>
            <a:endParaRPr lang="es-MX"/>
          </a:p>
        </p:txBody>
      </p:sp>
    </p:spTree>
    <p:extLst>
      <p:ext uri="{BB962C8B-B14F-4D97-AF65-F5344CB8AC3E}">
        <p14:creationId xmlns:p14="http://schemas.microsoft.com/office/powerpoint/2010/main" val="34451897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10000">
        <p15:prstTrans prst="pageCurlDouble"/>
      </p:transition>
    </mc:Choice>
    <mc:Fallback xmlns="">
      <p:transition spd="slow" advTm="10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F926F2E-3570-471E-AA5A-79F01C3B550A}" type="datetimeFigureOut">
              <a:rPr lang="es-MX" smtClean="0"/>
              <a:t>21/01/22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38B8EED-6700-41F2-8033-6D21DDC1456F}" type="slidenum">
              <a:rPr lang="es-MX" smtClean="0"/>
              <a:t>‹#›</a:t>
            </a:fld>
            <a:endParaRPr lang="es-MX"/>
          </a:p>
        </p:txBody>
      </p:sp>
    </p:spTree>
    <p:extLst>
      <p:ext uri="{BB962C8B-B14F-4D97-AF65-F5344CB8AC3E}">
        <p14:creationId xmlns:p14="http://schemas.microsoft.com/office/powerpoint/2010/main" val="41294164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10000">
        <p15:prstTrans prst="pageCurlDouble"/>
      </p:transition>
    </mc:Choice>
    <mc:Fallback xmlns="">
      <p:transition spd="slow" advTm="10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926F2E-3570-471E-AA5A-79F01C3B550A}" type="datetimeFigureOut">
              <a:rPr lang="es-MX" smtClean="0"/>
              <a:t>21/01/22</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938B8EED-6700-41F2-8033-6D21DDC1456F}" type="slidenum">
              <a:rPr lang="es-MX" smtClean="0"/>
              <a:t>‹#›</a:t>
            </a:fld>
            <a:endParaRPr lang="es-MX"/>
          </a:p>
        </p:txBody>
      </p:sp>
    </p:spTree>
    <p:extLst>
      <p:ext uri="{BB962C8B-B14F-4D97-AF65-F5344CB8AC3E}">
        <p14:creationId xmlns:p14="http://schemas.microsoft.com/office/powerpoint/2010/main" val="17716692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10000">
        <p15:prstTrans prst="pageCurlDouble"/>
      </p:transition>
    </mc:Choice>
    <mc:Fallback xmlns="">
      <p:transition spd="slow" advTm="10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DF926F2E-3570-471E-AA5A-79F01C3B550A}" type="datetimeFigureOut">
              <a:rPr lang="es-MX" smtClean="0"/>
              <a:t>21/01/22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38B8EED-6700-41F2-8033-6D21DDC1456F}" type="slidenum">
              <a:rPr lang="es-MX" smtClean="0"/>
              <a:t>‹#›</a:t>
            </a:fld>
            <a:endParaRPr lang="es-MX"/>
          </a:p>
        </p:txBody>
      </p:sp>
    </p:spTree>
    <p:extLst>
      <p:ext uri="{BB962C8B-B14F-4D97-AF65-F5344CB8AC3E}">
        <p14:creationId xmlns:p14="http://schemas.microsoft.com/office/powerpoint/2010/main" val="6639744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10000">
        <p15:prstTrans prst="pageCurlDouble"/>
      </p:transition>
    </mc:Choice>
    <mc:Fallback xmlns="">
      <p:transition spd="slow" advTm="10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DF926F2E-3570-471E-AA5A-79F01C3B550A}" type="datetimeFigureOut">
              <a:rPr lang="es-MX" smtClean="0"/>
              <a:t>21/01/22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38B8EED-6700-41F2-8033-6D21DDC1456F}" type="slidenum">
              <a:rPr lang="es-MX" smtClean="0"/>
              <a:t>‹#›</a:t>
            </a:fld>
            <a:endParaRPr lang="es-MX"/>
          </a:p>
        </p:txBody>
      </p:sp>
    </p:spTree>
    <p:extLst>
      <p:ext uri="{BB962C8B-B14F-4D97-AF65-F5344CB8AC3E}">
        <p14:creationId xmlns:p14="http://schemas.microsoft.com/office/powerpoint/2010/main" val="39630302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10000">
        <p15:prstTrans prst="pageCurlDouble"/>
      </p:transition>
    </mc:Choice>
    <mc:Fallback xmlns="">
      <p:transition spd="slow" advTm="10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rgbClr val="FF0000"/>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926F2E-3570-471E-AA5A-79F01C3B550A}" type="datetimeFigureOut">
              <a:rPr lang="es-MX" smtClean="0"/>
              <a:t>21/01/22</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8B8EED-6700-41F2-8033-6D21DDC1456F}" type="slidenum">
              <a:rPr lang="es-MX" smtClean="0"/>
              <a:t>‹#›</a:t>
            </a:fld>
            <a:endParaRPr lang="es-MX"/>
          </a:p>
        </p:txBody>
      </p:sp>
    </p:spTree>
    <p:extLst>
      <p:ext uri="{BB962C8B-B14F-4D97-AF65-F5344CB8AC3E}">
        <p14:creationId xmlns:p14="http://schemas.microsoft.com/office/powerpoint/2010/main" val="18062039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5="http://schemas.microsoft.com/office/powerpoint/2012/main">
    <mc:Choice Requires="p15">
      <p:transition xmlns:p14="http://schemas.microsoft.com/office/powerpoint/2010/main" spd="slow" p14:dur="1750" advTm="10000">
        <p15:prstTrans prst="pageCurlDouble"/>
      </p:transition>
    </mc:Choice>
    <mc:Fallback xmlns="">
      <p:transition spd="slow" advTm="10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07347" y="2213264"/>
            <a:ext cx="8004464" cy="1932709"/>
          </a:xfrm>
          <a:solidFill>
            <a:schemeClr val="accent4"/>
          </a:solidFill>
        </p:spPr>
        <p:txBody>
          <a:bodyPr/>
          <a:lstStyle/>
          <a:p>
            <a:r>
              <a:rPr lang="es-MX" b="1" dirty="0">
                <a:solidFill>
                  <a:srgbClr val="FF0000"/>
                </a:solidFill>
              </a:rPr>
              <a:t>      </a:t>
            </a:r>
          </a:p>
        </p:txBody>
      </p:sp>
      <p:sp>
        <p:nvSpPr>
          <p:cNvPr id="3" name="Subtítulo 2"/>
          <p:cNvSpPr>
            <a:spLocks noGrp="1"/>
          </p:cNvSpPr>
          <p:nvPr>
            <p:ph type="subTitle" idx="1"/>
          </p:nvPr>
        </p:nvSpPr>
        <p:spPr>
          <a:xfrm>
            <a:off x="1524000" y="4621061"/>
            <a:ext cx="9144000" cy="1725827"/>
          </a:xfrm>
        </p:spPr>
        <p:txBody>
          <a:bodyPr>
            <a:normAutofit/>
          </a:bodyPr>
          <a:lstStyle/>
          <a:p>
            <a:r>
              <a:rPr lang="es-MX" sz="3600" dirty="0"/>
              <a:t>Formación para Grupo Laical Eclesial Apóstoles de la Eucaristía  SJS </a:t>
            </a:r>
          </a:p>
        </p:txBody>
      </p:sp>
      <p:pic>
        <p:nvPicPr>
          <p:cNvPr id="5" name="Imagen 4"/>
          <p:cNvPicPr>
            <a:picLocks noChangeAspect="1"/>
          </p:cNvPicPr>
          <p:nvPr/>
        </p:nvPicPr>
        <p:blipFill>
          <a:blip r:embed="rId2"/>
          <a:stretch>
            <a:fillRect/>
          </a:stretch>
        </p:blipFill>
        <p:spPr>
          <a:xfrm>
            <a:off x="1149062" y="394817"/>
            <a:ext cx="749873" cy="1493649"/>
          </a:xfrm>
          <a:prstGeom prst="rect">
            <a:avLst/>
          </a:prstGeom>
        </p:spPr>
      </p:pic>
      <p:pic>
        <p:nvPicPr>
          <p:cNvPr id="6" name="Imagen 5"/>
          <p:cNvPicPr>
            <a:picLocks noChangeAspect="1"/>
          </p:cNvPicPr>
          <p:nvPr/>
        </p:nvPicPr>
        <p:blipFill>
          <a:blip r:embed="rId3"/>
          <a:stretch>
            <a:fillRect/>
          </a:stretch>
        </p:blipFill>
        <p:spPr>
          <a:xfrm>
            <a:off x="840534" y="2388060"/>
            <a:ext cx="1366928" cy="1635282"/>
          </a:xfrm>
          <a:prstGeom prst="rect">
            <a:avLst/>
          </a:prstGeom>
        </p:spPr>
      </p:pic>
      <p:pic>
        <p:nvPicPr>
          <p:cNvPr id="7" name="Imagen 6"/>
          <p:cNvPicPr>
            <a:picLocks noChangeAspect="1"/>
          </p:cNvPicPr>
          <p:nvPr/>
        </p:nvPicPr>
        <p:blipFill>
          <a:blip r:embed="rId4"/>
          <a:stretch>
            <a:fillRect/>
          </a:stretch>
        </p:blipFill>
        <p:spPr>
          <a:xfrm>
            <a:off x="8889423" y="535132"/>
            <a:ext cx="2644486" cy="2644486"/>
          </a:xfrm>
          <a:prstGeom prst="rect">
            <a:avLst/>
          </a:prstGeom>
          <a:effectLst>
            <a:outerShdw blurRad="50800" dist="38100" dir="2700000" algn="tl" rotWithShape="0">
              <a:prstClr val="black">
                <a:alpha val="40000"/>
              </a:prstClr>
            </a:outerShdw>
            <a:reflection blurRad="6350" stA="52000" endA="300" endPos="35000" dir="5400000" sy="-100000" algn="bl" rotWithShape="0"/>
          </a:effectLst>
        </p:spPr>
      </p:pic>
      <p:sp>
        <p:nvSpPr>
          <p:cNvPr id="8" name="Rectángulo 7"/>
          <p:cNvSpPr/>
          <p:nvPr/>
        </p:nvSpPr>
        <p:spPr>
          <a:xfrm>
            <a:off x="2599318" y="590725"/>
            <a:ext cx="5475858" cy="923330"/>
          </a:xfrm>
          <a:prstGeom prst="rect">
            <a:avLst/>
          </a:prstGeom>
          <a:noFill/>
        </p:spPr>
        <p:txBody>
          <a:bodyPr wrap="none" lIns="91440" tIns="45720" rIns="91440" bIns="45720">
            <a:spAutoFit/>
          </a:bodyPr>
          <a:lstStyle/>
          <a:p>
            <a:pPr algn="ctr"/>
            <a:r>
              <a:rPr lang="es-MX" sz="5400" b="0" cap="none" spc="0" dirty="0">
                <a:ln w="0"/>
                <a:solidFill>
                  <a:schemeClr val="tx1"/>
                </a:solidFill>
                <a:effectLst>
                  <a:outerShdw blurRad="38100" dist="19050" dir="2700000" algn="tl" rotWithShape="0">
                    <a:schemeClr val="dk1">
                      <a:alpha val="40000"/>
                    </a:schemeClr>
                  </a:outerShdw>
                </a:effectLst>
              </a:rPr>
              <a:t>¡Bendito sea Dios! </a:t>
            </a:r>
          </a:p>
        </p:txBody>
      </p:sp>
      <p:sp>
        <p:nvSpPr>
          <p:cNvPr id="10" name="Rectángulo 9"/>
          <p:cNvSpPr/>
          <p:nvPr/>
        </p:nvSpPr>
        <p:spPr>
          <a:xfrm>
            <a:off x="3021709" y="2612810"/>
            <a:ext cx="4631076" cy="923330"/>
          </a:xfrm>
          <a:prstGeom prst="rect">
            <a:avLst/>
          </a:prstGeom>
          <a:noFill/>
        </p:spPr>
        <p:txBody>
          <a:bodyPr wrap="none" lIns="91440" tIns="45720" rIns="91440" bIns="45720">
            <a:spAutoFit/>
          </a:bodyPr>
          <a:lstStyle/>
          <a:p>
            <a:pPr algn="ctr"/>
            <a:r>
              <a:rPr lang="es-MX" sz="5400" b="1" cap="none" spc="0" dirty="0">
                <a:ln w="6600">
                  <a:solidFill>
                    <a:schemeClr val="accent2"/>
                  </a:solidFill>
                  <a:prstDash val="solid"/>
                </a:ln>
                <a:solidFill>
                  <a:srgbClr val="C00000"/>
                </a:solidFill>
                <a:effectLst>
                  <a:outerShdw dist="38100" dir="2700000" algn="tl" rotWithShape="0">
                    <a:schemeClr val="accent2"/>
                  </a:outerShdw>
                </a:effectLst>
              </a:rPr>
              <a:t>LA EUCARISTÍA </a:t>
            </a:r>
          </a:p>
        </p:txBody>
      </p:sp>
    </p:spTree>
    <p:extLst>
      <p:ext uri="{BB962C8B-B14F-4D97-AF65-F5344CB8AC3E}">
        <p14:creationId xmlns:p14="http://schemas.microsoft.com/office/powerpoint/2010/main" val="7709835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10000">
        <p15:prstTrans prst="pageCurlDouble"/>
      </p:transition>
    </mc:Choice>
    <mc:Fallback xmlns="">
      <p:transition spd="slow" advTm="10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551362" y="321080"/>
            <a:ext cx="9102437" cy="2308324"/>
          </a:xfrm>
          <a:prstGeom prst="rect">
            <a:avLst/>
          </a:prstGeom>
          <a:noFill/>
        </p:spPr>
        <p:txBody>
          <a:bodyPr wrap="square" rtlCol="0">
            <a:spAutoFit/>
          </a:bodyPr>
          <a:lstStyle/>
          <a:p>
            <a:pPr algn="just"/>
            <a:r>
              <a:rPr lang="es-MX" sz="3600" i="1" dirty="0">
                <a:latin typeface="Bodoni MT" panose="02070603080606020203" pitchFamily="18" charset="0"/>
              </a:rPr>
              <a:t>Sólo los presbíteros válidamente ordenados pueden presidir la Eucaristía y consagrar el pan y el vino para que se conviertan en el Cuerpo y la Sangre del Señor.</a:t>
            </a:r>
            <a:r>
              <a:rPr lang="es-MX" sz="3600" b="1" dirty="0">
                <a:latin typeface="Bodoni MT" panose="02070603080606020203" pitchFamily="18" charset="0"/>
              </a:rPr>
              <a:t> </a:t>
            </a:r>
            <a:r>
              <a:rPr lang="es-MX" sz="2400" dirty="0">
                <a:latin typeface="Bodoni MT" panose="02070603080606020203" pitchFamily="18" charset="0"/>
              </a:rPr>
              <a:t>CIC 1411</a:t>
            </a:r>
            <a:endParaRPr lang="es-MX" sz="3600" dirty="0">
              <a:latin typeface="Bodoni MT" panose="02070603080606020203" pitchFamily="18" charset="0"/>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3238990"/>
            <a:ext cx="5615940" cy="3144926"/>
          </a:xfrm>
          <a:prstGeom prst="rect">
            <a:avLst/>
          </a:prstGeom>
          <a:ln w="38100">
            <a:solidFill>
              <a:schemeClr val="accent2">
                <a:lumMod val="50000"/>
              </a:schemeClr>
            </a:solidFill>
          </a:ln>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8534340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10000">
        <p15:prstTrans prst="pageCurlDouble"/>
      </p:transition>
    </mc:Choice>
    <mc:Fallback xmlns="">
      <p:transition spd="slow" advTm="10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736773" y="1397543"/>
            <a:ext cx="5870120" cy="4154984"/>
          </a:xfrm>
          <a:prstGeom prst="rect">
            <a:avLst/>
          </a:prstGeom>
          <a:noFill/>
        </p:spPr>
        <p:txBody>
          <a:bodyPr wrap="square" rtlCol="0">
            <a:spAutoFit/>
          </a:bodyPr>
          <a:lstStyle/>
          <a:p>
            <a:r>
              <a:rPr lang="es-MX" sz="3600" dirty="0"/>
              <a:t> </a:t>
            </a:r>
            <a:r>
              <a:rPr lang="es-MX" sz="4400" i="1" dirty="0">
                <a:latin typeface="Bodoni MT" panose="02070603080606020203" pitchFamily="18" charset="0"/>
              </a:rPr>
              <a:t>Los signos esenciales del sacramento eucarístico son pan de trigo y vino de vid, sobre los cuales es invocada la bendición del Espíritu Santo…</a:t>
            </a:r>
            <a:endParaRPr lang="es-MX" sz="4400" dirty="0">
              <a:latin typeface="Bodoni MT" panose="02070603080606020203" pitchFamily="18" charset="0"/>
            </a:endParaRP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844" y="1404259"/>
            <a:ext cx="4117311" cy="4148268"/>
          </a:xfrm>
          <a:prstGeom prst="rect">
            <a:avLst/>
          </a:prstGeom>
          <a:ln w="38100">
            <a:solidFill>
              <a:schemeClr val="accent4">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24022723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10000">
        <p15:prstTrans prst="pageCurlDouble"/>
      </p:transition>
    </mc:Choice>
    <mc:Fallback xmlns="">
      <p:transition spd="slow" advTm="10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57943" y="2866693"/>
            <a:ext cx="11005456" cy="3724096"/>
          </a:xfrm>
          <a:prstGeom prst="rect">
            <a:avLst/>
          </a:prstGeom>
          <a:noFill/>
        </p:spPr>
        <p:txBody>
          <a:bodyPr wrap="square" rtlCol="0">
            <a:spAutoFit/>
          </a:bodyPr>
          <a:lstStyle/>
          <a:p>
            <a:r>
              <a:rPr lang="es-MX" sz="3600" dirty="0"/>
              <a:t> </a:t>
            </a:r>
            <a:endParaRPr lang="es-MX" sz="4000" i="1" dirty="0">
              <a:latin typeface="Bodoni MT" panose="02070603080606020203" pitchFamily="18" charset="0"/>
            </a:endParaRPr>
          </a:p>
          <a:p>
            <a:r>
              <a:rPr lang="es-MX" sz="4000" i="1" dirty="0">
                <a:latin typeface="Bodoni MT" panose="02070603080606020203" pitchFamily="18" charset="0"/>
              </a:rPr>
              <a:t>…y el presbítero pronuncia las palabras de la consagración dichas por Jesús en la última cena: "Esto es mi Cuerpo entregado por vosotros...Este es el cáliz de mi Sangre..."</a:t>
            </a:r>
            <a:r>
              <a:rPr lang="es-MX" sz="4000" b="1" dirty="0">
                <a:latin typeface="Bodoni MT" panose="02070603080606020203" pitchFamily="18" charset="0"/>
              </a:rPr>
              <a:t> </a:t>
            </a:r>
            <a:r>
              <a:rPr lang="es-MX" sz="2400" dirty="0">
                <a:latin typeface="Bodoni MT" panose="02070603080606020203" pitchFamily="18" charset="0"/>
              </a:rPr>
              <a:t>CIC1412</a:t>
            </a:r>
            <a:br>
              <a:rPr lang="es-MX" sz="4000" dirty="0">
                <a:latin typeface="Bodoni MT" panose="02070603080606020203" pitchFamily="18" charset="0"/>
              </a:rPr>
            </a:br>
            <a:endParaRPr lang="es-MX" sz="4000" dirty="0">
              <a:latin typeface="Bodoni MT" panose="02070603080606020203" pitchFamily="18"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6476" y="275776"/>
            <a:ext cx="4324895" cy="2878021"/>
          </a:xfrm>
          <a:prstGeom prst="rect">
            <a:avLst/>
          </a:prstGeom>
          <a:ln w="38100">
            <a:solidFill>
              <a:schemeClr val="accent4">
                <a:lumMod val="75000"/>
              </a:schemeClr>
            </a:solidFill>
          </a:ln>
          <a:effectLst>
            <a:outerShdw blurRad="44450" dist="27940" dir="5400000" algn="ctr">
              <a:srgbClr val="000000">
                <a:alpha val="32000"/>
              </a:srgbClr>
            </a:outerShdw>
            <a:reflection blurRad="6350" stA="50000" endA="300" endPos="55500" dist="101600" dir="5400000" sy="-100000" algn="bl" rotWithShape="0"/>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11619221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10000">
        <p15:prstTrans prst="pageCurlDouble"/>
      </p:transition>
    </mc:Choice>
    <mc:Fallback xmlns="">
      <p:transition spd="slow" advTm="10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219200" y="1761853"/>
            <a:ext cx="4926180" cy="3416320"/>
          </a:xfrm>
          <a:prstGeom prst="rect">
            <a:avLst/>
          </a:prstGeom>
          <a:noFill/>
          <a:ln w="12700">
            <a:solidFill>
              <a:schemeClr val="bg1"/>
            </a:solidFill>
          </a:ln>
        </p:spPr>
        <p:txBody>
          <a:bodyPr wrap="square" rtlCol="0">
            <a:spAutoFit/>
          </a:bodyPr>
          <a:lstStyle/>
          <a:p>
            <a:pPr algn="ctr"/>
            <a:r>
              <a:rPr lang="es-MX" sz="3600" b="1" i="1" dirty="0">
                <a:latin typeface="Book Antiqua" panose="02040602050305030304" pitchFamily="18" charset="0"/>
              </a:rPr>
              <a:t>Por la consagración se realiza la transubstanciación del pan y del vino en el Cuerpo y la Sangre de Cristo. </a:t>
            </a:r>
            <a:endParaRPr lang="es-MX" sz="3600" b="1" dirty="0">
              <a:latin typeface="Book Antiqua" panose="02040602050305030304" pitchFamily="18" charset="0"/>
            </a:endParaRPr>
          </a:p>
        </p:txBody>
      </p:sp>
      <p:pic>
        <p:nvPicPr>
          <p:cNvPr id="3" name="Imagen 2"/>
          <p:cNvPicPr>
            <a:picLocks noChangeAspect="1"/>
          </p:cNvPicPr>
          <p:nvPr/>
        </p:nvPicPr>
        <p:blipFill>
          <a:blip r:embed="rId2"/>
          <a:stretch>
            <a:fillRect/>
          </a:stretch>
        </p:blipFill>
        <p:spPr>
          <a:xfrm>
            <a:off x="7728859" y="608087"/>
            <a:ext cx="3823268" cy="5723852"/>
          </a:xfrm>
          <a:prstGeom prst="rect">
            <a:avLst/>
          </a:prstGeom>
          <a:ln w="19050">
            <a:solidFill>
              <a:schemeClr val="accent5">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16532405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10000">
        <p15:prstTrans prst="pageCurlDouble"/>
      </p:transition>
    </mc:Choice>
    <mc:Fallback xmlns="">
      <p:transition spd="slow" advTm="10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68778" y="455567"/>
            <a:ext cx="10926537" cy="2308324"/>
          </a:xfrm>
          <a:prstGeom prst="rect">
            <a:avLst/>
          </a:prstGeom>
          <a:noFill/>
          <a:ln w="12700">
            <a:solidFill>
              <a:schemeClr val="bg1"/>
            </a:solidFill>
          </a:ln>
        </p:spPr>
        <p:txBody>
          <a:bodyPr wrap="square" rtlCol="0">
            <a:spAutoFit/>
          </a:bodyPr>
          <a:lstStyle/>
          <a:p>
            <a:pPr algn="just"/>
            <a:r>
              <a:rPr lang="es-MX" sz="3600" b="1" i="1" dirty="0">
                <a:latin typeface="Book Antiqua" panose="02040602050305030304" pitchFamily="18" charset="0"/>
              </a:rPr>
              <a:t>Bajo las especies consagradas del pan y del vino, Cristo mismo, vivo y glorioso, está presente de manera verdadera, real y substancial, con su Cuerpo, su Sangre, su alma y su divinidad</a:t>
            </a:r>
            <a:r>
              <a:rPr lang="es-MX" sz="3600" i="1" dirty="0">
                <a:latin typeface="Book Antiqua" panose="02040602050305030304" pitchFamily="18" charset="0"/>
              </a:rPr>
              <a:t>.</a:t>
            </a:r>
            <a:r>
              <a:rPr lang="es-MX" sz="3600" b="1" dirty="0">
                <a:latin typeface="Book Antiqua" panose="02040602050305030304" pitchFamily="18" charset="0"/>
              </a:rPr>
              <a:t> </a:t>
            </a:r>
            <a:r>
              <a:rPr lang="es-MX" sz="2400" dirty="0">
                <a:latin typeface="Bodoni MT" panose="02070603080606020203" pitchFamily="18" charset="0"/>
              </a:rPr>
              <a:t>CIC </a:t>
            </a:r>
            <a:r>
              <a:rPr lang="es-MX" sz="2400" dirty="0">
                <a:latin typeface="Book Antiqua" panose="02040602050305030304" pitchFamily="18" charset="0"/>
              </a:rPr>
              <a:t>1413</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2442" y="3080657"/>
            <a:ext cx="4896884" cy="3510973"/>
          </a:xfrm>
          <a:prstGeom prst="rect">
            <a:avLst/>
          </a:prstGeom>
          <a:ln w="19050">
            <a:solidFill>
              <a:schemeClr val="accent5">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21620397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10000">
        <p15:prstTrans prst="pageCurlDouble"/>
      </p:transition>
    </mc:Choice>
    <mc:Fallback xmlns="">
      <p:transition spd="slow" advTm="10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38497" y="1107078"/>
            <a:ext cx="5740532" cy="5016758"/>
          </a:xfrm>
          <a:prstGeom prst="rect">
            <a:avLst/>
          </a:prstGeom>
          <a:noFill/>
        </p:spPr>
        <p:txBody>
          <a:bodyPr wrap="square" rtlCol="0">
            <a:spAutoFit/>
          </a:bodyPr>
          <a:lstStyle/>
          <a:p>
            <a:pPr algn="r"/>
            <a:r>
              <a:rPr lang="es-MX" sz="4000" b="1" i="1" dirty="0">
                <a:latin typeface="Calibri Light" panose="020F0302020204030204" pitchFamily="34" charset="0"/>
              </a:rPr>
              <a:t>En cuanto sacrificio, la Eucaristía es ofrecida también en reparación de los pecados de los vivos y los difuntos, y para obtener de Dios beneficios espirituales o temporales</a:t>
            </a:r>
            <a:r>
              <a:rPr lang="es-MX" sz="4000" i="1" dirty="0">
                <a:latin typeface="Calibri Light" panose="020F0302020204030204" pitchFamily="34" charset="0"/>
              </a:rPr>
              <a:t>.</a:t>
            </a:r>
            <a:r>
              <a:rPr lang="es-MX" sz="4000" b="1" dirty="0">
                <a:latin typeface="Calibri Light" panose="020F0302020204030204" pitchFamily="34" charset="0"/>
              </a:rPr>
              <a:t> </a:t>
            </a:r>
            <a:r>
              <a:rPr lang="es-MX" sz="2800" dirty="0">
                <a:latin typeface="Bodoni MT" panose="02070603080606020203" pitchFamily="18" charset="0"/>
              </a:rPr>
              <a:t>CIC </a:t>
            </a:r>
            <a:r>
              <a:rPr lang="es-MX" sz="2800" dirty="0">
                <a:latin typeface="Calibri Light" panose="020F0302020204030204" pitchFamily="34" charset="0"/>
              </a:rPr>
              <a:t>1414 </a:t>
            </a:r>
            <a:endParaRPr lang="es-MX" sz="4000" dirty="0">
              <a:latin typeface="Calibri Light" panose="020F0302020204030204" pitchFamily="34" charset="0"/>
            </a:endParaRPr>
          </a:p>
        </p:txBody>
      </p:sp>
      <p:pic>
        <p:nvPicPr>
          <p:cNvPr id="3" name="Imagen 2"/>
          <p:cNvPicPr>
            <a:picLocks noChangeAspect="1"/>
          </p:cNvPicPr>
          <p:nvPr/>
        </p:nvPicPr>
        <p:blipFill>
          <a:blip r:embed="rId2"/>
          <a:stretch>
            <a:fillRect/>
          </a:stretch>
        </p:blipFill>
        <p:spPr>
          <a:xfrm>
            <a:off x="7849416" y="1107078"/>
            <a:ext cx="3300771" cy="4809188"/>
          </a:xfrm>
          <a:prstGeom prst="rect">
            <a:avLst/>
          </a:prstGeom>
          <a:ln w="28575">
            <a:solidFill>
              <a:schemeClr val="accent4">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17934045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10000">
        <p15:prstTrans prst="pageCurlDouble"/>
      </p:transition>
    </mc:Choice>
    <mc:Fallback xmlns="">
      <p:transition spd="slow" advTm="10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349828" y="4396436"/>
            <a:ext cx="9710057" cy="1323439"/>
          </a:xfrm>
          <a:prstGeom prst="rect">
            <a:avLst/>
          </a:prstGeom>
          <a:noFill/>
        </p:spPr>
        <p:txBody>
          <a:bodyPr wrap="square" rtlCol="0">
            <a:spAutoFit/>
          </a:bodyPr>
          <a:lstStyle/>
          <a:p>
            <a:pPr algn="ctr"/>
            <a:r>
              <a:rPr lang="es-MX" sz="3600" b="1" dirty="0"/>
              <a:t> </a:t>
            </a:r>
            <a:r>
              <a:rPr lang="es-MX" sz="4000" b="1" i="1" dirty="0">
                <a:latin typeface="Calisto MT" panose="02040603050505030304" pitchFamily="18" charset="0"/>
              </a:rPr>
              <a:t>El que quiere recibir a Cristo en la Comunión eucarística debe hallarse en estado de gracia. </a:t>
            </a:r>
            <a:endParaRPr lang="es-MX" sz="3600" b="1" dirty="0">
              <a:latin typeface="Calisto MT" panose="02040603050505030304" pitchFamily="18" charset="0"/>
            </a:endParaRPr>
          </a:p>
        </p:txBody>
      </p:sp>
      <p:pic>
        <p:nvPicPr>
          <p:cNvPr id="3" name="Imagen 2"/>
          <p:cNvPicPr>
            <a:picLocks noChangeAspect="1"/>
          </p:cNvPicPr>
          <p:nvPr/>
        </p:nvPicPr>
        <p:blipFill>
          <a:blip r:embed="rId2"/>
          <a:stretch>
            <a:fillRect/>
          </a:stretch>
        </p:blipFill>
        <p:spPr>
          <a:xfrm>
            <a:off x="3577174" y="285481"/>
            <a:ext cx="4789834" cy="3187396"/>
          </a:xfrm>
          <a:prstGeom prst="rect">
            <a:avLst/>
          </a:prstGeom>
          <a:effectLst>
            <a:reflection blurRad="6350" stA="50000" endA="300" endPos="38500" dist="50800" dir="5400000" sy="-100000" algn="bl" rotWithShape="0"/>
          </a:effectLst>
        </p:spPr>
      </p:pic>
    </p:spTree>
    <p:extLst>
      <p:ext uri="{BB962C8B-B14F-4D97-AF65-F5344CB8AC3E}">
        <p14:creationId xmlns:p14="http://schemas.microsoft.com/office/powerpoint/2010/main" val="36643743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10000">
        <p15:prstTrans prst="pageCurlDouble"/>
      </p:transition>
    </mc:Choice>
    <mc:Fallback xmlns="">
      <p:transition spd="slow" advTm="10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848895" y="1567544"/>
            <a:ext cx="5715000" cy="3970318"/>
          </a:xfrm>
          <a:prstGeom prst="rect">
            <a:avLst/>
          </a:prstGeom>
          <a:noFill/>
        </p:spPr>
        <p:txBody>
          <a:bodyPr wrap="square" rtlCol="0">
            <a:spAutoFit/>
          </a:bodyPr>
          <a:lstStyle/>
          <a:p>
            <a:r>
              <a:rPr lang="es-MX" sz="3600" b="1" i="1" dirty="0">
                <a:latin typeface="Calisto MT" panose="02040603050505030304" pitchFamily="18" charset="0"/>
              </a:rPr>
              <a:t>Si uno tiene conciencia de haber pecado mortalmente no debe acercarse a la Eucaristía sin haber recibido previamente la absolución en el sacramento de la Penitencia.</a:t>
            </a:r>
            <a:r>
              <a:rPr lang="es-MX" sz="3600" b="1" dirty="0">
                <a:latin typeface="Calisto MT" panose="02040603050505030304" pitchFamily="18" charset="0"/>
              </a:rPr>
              <a:t> </a:t>
            </a:r>
            <a:r>
              <a:rPr lang="es-MX" sz="2800" dirty="0">
                <a:latin typeface="Bodoni MT" panose="02070603080606020203" pitchFamily="18" charset="0"/>
              </a:rPr>
              <a:t>CIC </a:t>
            </a:r>
            <a:r>
              <a:rPr lang="es-MX" sz="2800" dirty="0">
                <a:latin typeface="Calisto MT" panose="02040603050505030304" pitchFamily="18" charset="0"/>
              </a:rPr>
              <a:t>1415</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123" y="1654629"/>
            <a:ext cx="4710638" cy="3499928"/>
          </a:xfrm>
          <a:prstGeom prst="rect">
            <a:avLst/>
          </a:prstGeom>
          <a:effectLst>
            <a:reflection blurRad="6350" stA="50000" endA="300" endPos="38500" dist="50800" dir="5400000" sy="-100000" algn="bl" rotWithShape="0"/>
          </a:effectLst>
        </p:spPr>
      </p:pic>
    </p:spTree>
    <p:extLst>
      <p:ext uri="{BB962C8B-B14F-4D97-AF65-F5344CB8AC3E}">
        <p14:creationId xmlns:p14="http://schemas.microsoft.com/office/powerpoint/2010/main" val="23667539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10000">
        <p15:prstTrans prst="pageCurlDouble"/>
      </p:transition>
    </mc:Choice>
    <mc:Fallback xmlns="">
      <p:transition spd="slow" advTm="10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535381" y="1849127"/>
            <a:ext cx="8811491" cy="584775"/>
          </a:xfrm>
          <a:prstGeom prst="rect">
            <a:avLst/>
          </a:prstGeom>
          <a:noFill/>
        </p:spPr>
        <p:txBody>
          <a:bodyPr wrap="square" rtlCol="0">
            <a:spAutoFit/>
          </a:bodyPr>
          <a:lstStyle/>
          <a:p>
            <a:pPr marL="285750" indent="-285750">
              <a:buFont typeface="Wingdings" panose="05000000000000000000" pitchFamily="2" charset="2"/>
              <a:buChar char="ü"/>
            </a:pPr>
            <a:r>
              <a:rPr lang="es-MX" sz="3200" dirty="0"/>
              <a:t>Acrecienta la unión del comulgante con el Señor</a:t>
            </a:r>
          </a:p>
        </p:txBody>
      </p:sp>
      <p:sp>
        <p:nvSpPr>
          <p:cNvPr id="4" name="CuadroTexto 3"/>
          <p:cNvSpPr txBox="1"/>
          <p:nvPr/>
        </p:nvSpPr>
        <p:spPr>
          <a:xfrm>
            <a:off x="2535381" y="2468053"/>
            <a:ext cx="7658101" cy="584775"/>
          </a:xfrm>
          <a:prstGeom prst="rect">
            <a:avLst/>
          </a:prstGeom>
          <a:noFill/>
        </p:spPr>
        <p:txBody>
          <a:bodyPr wrap="square" rtlCol="0">
            <a:spAutoFit/>
          </a:bodyPr>
          <a:lstStyle/>
          <a:p>
            <a:pPr marL="285750" indent="-285750">
              <a:buFont typeface="Wingdings" panose="05000000000000000000" pitchFamily="2" charset="2"/>
              <a:buChar char="ü"/>
            </a:pPr>
            <a:r>
              <a:rPr lang="es-MX" sz="3200" dirty="0"/>
              <a:t>Le perdona los pecados veniales </a:t>
            </a:r>
          </a:p>
        </p:txBody>
      </p:sp>
      <p:sp>
        <p:nvSpPr>
          <p:cNvPr id="5" name="CuadroTexto 4"/>
          <p:cNvSpPr txBox="1"/>
          <p:nvPr/>
        </p:nvSpPr>
        <p:spPr>
          <a:xfrm>
            <a:off x="2535381" y="3124446"/>
            <a:ext cx="7860723" cy="584775"/>
          </a:xfrm>
          <a:prstGeom prst="rect">
            <a:avLst/>
          </a:prstGeom>
          <a:noFill/>
        </p:spPr>
        <p:txBody>
          <a:bodyPr wrap="square" rtlCol="0">
            <a:spAutoFit/>
          </a:bodyPr>
          <a:lstStyle/>
          <a:p>
            <a:pPr marL="285750" indent="-285750">
              <a:buFont typeface="Wingdings" panose="05000000000000000000" pitchFamily="2" charset="2"/>
              <a:buChar char="ü"/>
            </a:pPr>
            <a:r>
              <a:rPr lang="es-MX" sz="3200" dirty="0"/>
              <a:t>Le preserva de los pecados veniales </a:t>
            </a:r>
          </a:p>
        </p:txBody>
      </p:sp>
      <p:sp>
        <p:nvSpPr>
          <p:cNvPr id="7" name="CuadroTexto 6"/>
          <p:cNvSpPr txBox="1"/>
          <p:nvPr/>
        </p:nvSpPr>
        <p:spPr>
          <a:xfrm>
            <a:off x="2535381" y="3709221"/>
            <a:ext cx="7860723" cy="1631216"/>
          </a:xfrm>
          <a:prstGeom prst="rect">
            <a:avLst/>
          </a:prstGeom>
          <a:noFill/>
        </p:spPr>
        <p:txBody>
          <a:bodyPr wrap="square" rtlCol="0">
            <a:spAutoFit/>
          </a:bodyPr>
          <a:lstStyle/>
          <a:p>
            <a:pPr marL="285750" indent="-285750">
              <a:buFont typeface="Wingdings" panose="05000000000000000000" pitchFamily="2" charset="2"/>
              <a:buChar char="ü"/>
            </a:pPr>
            <a:r>
              <a:rPr lang="es-MX" sz="3200" dirty="0"/>
              <a:t>Los lazos de caridad entre el comulgante y Cristo son reforzados</a:t>
            </a:r>
          </a:p>
          <a:p>
            <a:pPr marL="285750" indent="-285750">
              <a:buFont typeface="Wingdings" panose="05000000000000000000" pitchFamily="2" charset="2"/>
              <a:buChar char="ü"/>
            </a:pPr>
            <a:endParaRPr lang="es-MX" sz="3600" dirty="0"/>
          </a:p>
        </p:txBody>
      </p:sp>
      <p:sp>
        <p:nvSpPr>
          <p:cNvPr id="8" name="CuadroTexto 7"/>
          <p:cNvSpPr txBox="1"/>
          <p:nvPr/>
        </p:nvSpPr>
        <p:spPr>
          <a:xfrm>
            <a:off x="2443941" y="4801828"/>
            <a:ext cx="9164783" cy="1077218"/>
          </a:xfrm>
          <a:prstGeom prst="rect">
            <a:avLst/>
          </a:prstGeom>
          <a:noFill/>
        </p:spPr>
        <p:txBody>
          <a:bodyPr wrap="square" rtlCol="0">
            <a:spAutoFit/>
          </a:bodyPr>
          <a:lstStyle/>
          <a:p>
            <a:pPr marL="285750" indent="-285750">
              <a:buFont typeface="Wingdings" panose="05000000000000000000" pitchFamily="2" charset="2"/>
              <a:buChar char="ü"/>
            </a:pPr>
            <a:r>
              <a:rPr lang="es-MX" sz="3200" dirty="0"/>
              <a:t>La recepción de este sacramento fortalece la unidad de la Iglesia, Cuerpo místico de Cristo. </a:t>
            </a:r>
          </a:p>
        </p:txBody>
      </p:sp>
      <p:sp>
        <p:nvSpPr>
          <p:cNvPr id="6" name="Rectángulo 5"/>
          <p:cNvSpPr/>
          <p:nvPr/>
        </p:nvSpPr>
        <p:spPr>
          <a:xfrm>
            <a:off x="2208814" y="599258"/>
            <a:ext cx="7774372" cy="923330"/>
          </a:xfrm>
          <a:prstGeom prst="rect">
            <a:avLst/>
          </a:prstGeom>
          <a:solidFill>
            <a:schemeClr val="accent2">
              <a:lumMod val="60000"/>
              <a:lumOff val="40000"/>
            </a:schemeClr>
          </a:solidFill>
        </p:spPr>
        <p:txBody>
          <a:bodyPr wrap="none" lIns="91440" tIns="45720" rIns="91440" bIns="45720">
            <a:spAutoFit/>
          </a:bodyPr>
          <a:lstStyle/>
          <a:p>
            <a:pPr algn="ctr"/>
            <a:r>
              <a:rPr lang="es-MX" sz="5400" b="1" cap="none" spc="0" dirty="0">
                <a:ln w="22225">
                  <a:solidFill>
                    <a:schemeClr val="accent2"/>
                  </a:solidFill>
                  <a:prstDash val="solid"/>
                </a:ln>
                <a:solidFill>
                  <a:srgbClr val="FF0000"/>
                </a:solidFill>
                <a:effectLst/>
              </a:rPr>
              <a:t>Los frutos de la comunión:</a:t>
            </a:r>
          </a:p>
        </p:txBody>
      </p:sp>
    </p:spTree>
    <p:extLst>
      <p:ext uri="{BB962C8B-B14F-4D97-AF65-F5344CB8AC3E}">
        <p14:creationId xmlns:p14="http://schemas.microsoft.com/office/powerpoint/2010/main" val="4990866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10000">
        <p15:prstTrans prst="pageCurlDouble"/>
      </p:transition>
    </mc:Choice>
    <mc:Fallback xmlns="">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99656" y="3705094"/>
            <a:ext cx="10997540" cy="2677656"/>
          </a:xfrm>
          <a:prstGeom prst="rect">
            <a:avLst/>
          </a:prstGeom>
          <a:noFill/>
        </p:spPr>
        <p:txBody>
          <a:bodyPr wrap="square" rtlCol="0">
            <a:spAutoFit/>
          </a:bodyPr>
          <a:lstStyle/>
          <a:p>
            <a:pPr algn="ctr"/>
            <a:br>
              <a:rPr lang="es-MX" sz="1600" dirty="0"/>
            </a:br>
            <a:r>
              <a:rPr lang="es-MX" sz="3200" i="1" dirty="0">
                <a:latin typeface="Consolas" panose="020B0609020204030204" pitchFamily="49" charset="0"/>
                <a:cs typeface="Consolas" panose="020B0609020204030204" pitchFamily="49" charset="0"/>
              </a:rPr>
              <a:t>La Iglesia recomienda vivamente a los fieles que reciban la sagrada comunión cuando participan en la celebración de la Eucaristía; y les impone la obligación de hacerlo al menos una vez al año.</a:t>
            </a:r>
            <a:r>
              <a:rPr lang="es-MX" sz="3200" b="1" dirty="0">
                <a:latin typeface="Consolas" panose="020B0609020204030204" pitchFamily="49" charset="0"/>
                <a:cs typeface="Consolas" panose="020B0609020204030204" pitchFamily="49" charset="0"/>
              </a:rPr>
              <a:t> </a:t>
            </a:r>
          </a:p>
          <a:p>
            <a:pPr algn="ctr"/>
            <a:r>
              <a:rPr lang="es-MX" dirty="0">
                <a:latin typeface="Bodoni MT" panose="02070603080606020203" pitchFamily="18" charset="0"/>
              </a:rPr>
              <a:t>CIC </a:t>
            </a:r>
            <a:r>
              <a:rPr lang="es-MX" b="1" dirty="0">
                <a:latin typeface="Consolas" panose="020B0609020204030204" pitchFamily="49" charset="0"/>
                <a:cs typeface="Consolas" panose="020B0609020204030204" pitchFamily="49" charset="0"/>
              </a:rPr>
              <a:t>1417</a:t>
            </a:r>
          </a:p>
        </p:txBody>
      </p:sp>
      <p:pic>
        <p:nvPicPr>
          <p:cNvPr id="3" name="Imagen 2"/>
          <p:cNvPicPr>
            <a:picLocks noChangeAspect="1"/>
          </p:cNvPicPr>
          <p:nvPr/>
        </p:nvPicPr>
        <p:blipFill>
          <a:blip r:embed="rId2"/>
          <a:stretch>
            <a:fillRect/>
          </a:stretch>
        </p:blipFill>
        <p:spPr>
          <a:xfrm>
            <a:off x="2786743" y="416982"/>
            <a:ext cx="5918601" cy="3288112"/>
          </a:xfrm>
          <a:prstGeom prst="rect">
            <a:avLst/>
          </a:prstGeom>
          <a:ln w="28575">
            <a:solidFill>
              <a:schemeClr val="accent4">
                <a:lumMod val="50000"/>
              </a:schemeClr>
            </a:solidFill>
          </a:ln>
          <a:effectLst>
            <a:reflection blurRad="6350" stA="52000" endA="300" endPos="35000" dir="5400000" sy="-100000" algn="bl" rotWithShape="0"/>
          </a:effectLst>
        </p:spPr>
      </p:pic>
    </p:spTree>
    <p:extLst>
      <p:ext uri="{BB962C8B-B14F-4D97-AF65-F5344CB8AC3E}">
        <p14:creationId xmlns:p14="http://schemas.microsoft.com/office/powerpoint/2010/main" val="32004589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10000">
        <p15:prstTrans prst="pageCurlDouble"/>
      </p:transition>
    </mc:Choice>
    <mc:Fallback xmlns="">
      <p:transition spd="slow" advTm="10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097335" y="1185555"/>
            <a:ext cx="5455228" cy="3693319"/>
          </a:xfrm>
          <a:prstGeom prst="rect">
            <a:avLst/>
          </a:prstGeom>
          <a:noFill/>
        </p:spPr>
        <p:txBody>
          <a:bodyPr wrap="square" rtlCol="0">
            <a:spAutoFit/>
          </a:bodyPr>
          <a:lstStyle/>
          <a:p>
            <a:pPr algn="just"/>
            <a:r>
              <a:rPr lang="es-MX" sz="3600" dirty="0">
                <a:latin typeface="Aparajita" panose="020B0604020202020204" pitchFamily="34" charset="0"/>
                <a:cs typeface="Aparajita" panose="020B0604020202020204" pitchFamily="34" charset="0"/>
              </a:rPr>
              <a:t>Jesús dijo: “ Yo soy el pan vivo, bajado del cielo. Si uno</a:t>
            </a:r>
            <a:r>
              <a:rPr lang="es-MX" sz="3600" dirty="0">
                <a:solidFill>
                  <a:srgbClr val="FF0000"/>
                </a:solidFill>
                <a:latin typeface="Aparajita" panose="020B0604020202020204" pitchFamily="34" charset="0"/>
                <a:cs typeface="Aparajita" panose="020B0604020202020204" pitchFamily="34" charset="0"/>
              </a:rPr>
              <a:t> </a:t>
            </a:r>
            <a:r>
              <a:rPr lang="es-MX" sz="3600" dirty="0">
                <a:latin typeface="Aparajita" panose="020B0604020202020204" pitchFamily="34" charset="0"/>
                <a:cs typeface="Aparajita" panose="020B0604020202020204" pitchFamily="34" charset="0"/>
              </a:rPr>
              <a:t>come de este pan, vivirá  para siempre… el que come mi Carne y bebe mi Sangre, tiene vida eterna… permanece en mí y yo en él” </a:t>
            </a:r>
          </a:p>
          <a:p>
            <a:pPr algn="r"/>
            <a:r>
              <a:rPr lang="es-MX" dirty="0">
                <a:latin typeface="Aparajita" panose="020B0604020202020204" pitchFamily="34" charset="0"/>
                <a:cs typeface="Aparajita" panose="020B0604020202020204" pitchFamily="34" charset="0"/>
              </a:rPr>
              <a:t>(Jn. 6,51.54.56).</a:t>
            </a:r>
          </a:p>
        </p:txBody>
      </p:sp>
      <p:pic>
        <p:nvPicPr>
          <p:cNvPr id="4" name="Imagen 3"/>
          <p:cNvPicPr>
            <a:picLocks noChangeAspect="1"/>
          </p:cNvPicPr>
          <p:nvPr/>
        </p:nvPicPr>
        <p:blipFill>
          <a:blip r:embed="rId2"/>
          <a:stretch>
            <a:fillRect/>
          </a:stretch>
        </p:blipFill>
        <p:spPr>
          <a:xfrm>
            <a:off x="506311" y="706583"/>
            <a:ext cx="4512498" cy="3384374"/>
          </a:xfrm>
          <a:prstGeom prst="rect">
            <a:avLst/>
          </a:prstGeom>
          <a:ln w="38100">
            <a:solidFill>
              <a:schemeClr val="bg1"/>
            </a:solidFill>
          </a:ln>
          <a:effectLst>
            <a:reflection blurRad="6350" stA="52000" endA="300" endPos="35000" dir="5400000" sy="-100000" algn="bl" rotWithShape="0"/>
            <a:softEdge rad="12700"/>
          </a:effectLst>
        </p:spPr>
      </p:pic>
    </p:spTree>
    <p:extLst>
      <p:ext uri="{BB962C8B-B14F-4D97-AF65-F5344CB8AC3E}">
        <p14:creationId xmlns:p14="http://schemas.microsoft.com/office/powerpoint/2010/main" val="3745888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10000">
        <p15:prstTrans prst="pageCurlDouble"/>
      </p:transition>
    </mc:Choice>
    <mc:Fallback xmlns="">
      <p:transition spd="slow" advTm="10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781751" y="962891"/>
            <a:ext cx="5444836" cy="5293757"/>
          </a:xfrm>
          <a:prstGeom prst="rect">
            <a:avLst/>
          </a:prstGeom>
          <a:noFill/>
        </p:spPr>
        <p:txBody>
          <a:bodyPr wrap="square" rtlCol="0">
            <a:spAutoFit/>
          </a:bodyPr>
          <a:lstStyle/>
          <a:p>
            <a:pPr algn="just"/>
            <a:br>
              <a:rPr lang="es-MX" dirty="0"/>
            </a:br>
            <a:r>
              <a:rPr lang="es-MX" sz="3200" b="1" i="1" dirty="0">
                <a:latin typeface="Euphemia" panose="020B0503040102020104" pitchFamily="34" charset="0"/>
              </a:rPr>
              <a:t>Puesto que Cristo mismo está presente en el Sacramento del Altar es preciso honrarlo con culto de adoración. "La visita al Santísimo Sacramento es una prueba de gratitud, un signo de amor y un deber de adoración hacia Cristo, nuestro Señor"</a:t>
            </a:r>
            <a:r>
              <a:rPr lang="es-MX" sz="3200" b="1" dirty="0">
                <a:latin typeface="Euphemia" panose="020B0503040102020104" pitchFamily="34" charset="0"/>
              </a:rPr>
              <a:t>  </a:t>
            </a:r>
            <a:r>
              <a:rPr lang="es-MX" sz="2400" dirty="0">
                <a:latin typeface="Bodoni MT" panose="02070603080606020203" pitchFamily="18" charset="0"/>
              </a:rPr>
              <a:t>CIC </a:t>
            </a:r>
            <a:r>
              <a:rPr lang="es-MX" sz="2000" dirty="0">
                <a:latin typeface="Euphemia" panose="020B0503040102020104" pitchFamily="34" charset="0"/>
              </a:rPr>
              <a:t>1418</a:t>
            </a:r>
          </a:p>
        </p:txBody>
      </p:sp>
      <p:pic>
        <p:nvPicPr>
          <p:cNvPr id="4" name="Imagen 3"/>
          <p:cNvPicPr>
            <a:picLocks noChangeAspect="1"/>
          </p:cNvPicPr>
          <p:nvPr/>
        </p:nvPicPr>
        <p:blipFill>
          <a:blip r:embed="rId2"/>
          <a:stretch>
            <a:fillRect/>
          </a:stretch>
        </p:blipFill>
        <p:spPr>
          <a:xfrm>
            <a:off x="1078230" y="962891"/>
            <a:ext cx="4425538" cy="4425538"/>
          </a:xfrm>
          <a:prstGeom prst="rect">
            <a:avLst/>
          </a:prstGeom>
          <a:effectLst>
            <a:reflection blurRad="6350" stA="50000" endA="300" endPos="38500" dist="50800" dir="5400000" sy="-100000" algn="bl" rotWithShape="0"/>
          </a:effectLst>
        </p:spPr>
      </p:pic>
    </p:spTree>
    <p:extLst>
      <p:ext uri="{BB962C8B-B14F-4D97-AF65-F5344CB8AC3E}">
        <p14:creationId xmlns:p14="http://schemas.microsoft.com/office/powerpoint/2010/main" val="8729325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10000">
        <p15:prstTrans prst="pageCurlDouble"/>
      </p:transition>
    </mc:Choice>
    <mc:Fallback xmlns="">
      <p:transition spd="slow" advTm="10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53143" y="1659285"/>
            <a:ext cx="4254335" cy="3539430"/>
          </a:xfrm>
          <a:prstGeom prst="rect">
            <a:avLst/>
          </a:prstGeom>
          <a:noFill/>
        </p:spPr>
        <p:txBody>
          <a:bodyPr wrap="square" rtlCol="0">
            <a:spAutoFit/>
          </a:bodyPr>
          <a:lstStyle/>
          <a:p>
            <a:pPr algn="ctr"/>
            <a:r>
              <a:rPr lang="es-MX" sz="3200" dirty="0">
                <a:latin typeface="Harrington" panose="04040505050A02020702" pitchFamily="82" charset="0"/>
              </a:rPr>
              <a:t>“La visita al Santísimo Sacramento es una prueba de gratitud, un signo de amor y un deber de adoración hacia Cristo, nuestro Señor”</a:t>
            </a:r>
          </a:p>
        </p:txBody>
      </p:sp>
      <p:pic>
        <p:nvPicPr>
          <p:cNvPr id="3" name="Imagen 2"/>
          <p:cNvPicPr>
            <a:picLocks noChangeAspect="1"/>
          </p:cNvPicPr>
          <p:nvPr/>
        </p:nvPicPr>
        <p:blipFill>
          <a:blip r:embed="rId2"/>
          <a:stretch>
            <a:fillRect/>
          </a:stretch>
        </p:blipFill>
        <p:spPr>
          <a:xfrm>
            <a:off x="5107945" y="1208316"/>
            <a:ext cx="6100532" cy="3431549"/>
          </a:xfrm>
          <a:prstGeom prst="rect">
            <a:avLst/>
          </a:prstGeom>
          <a:ln w="19050">
            <a:solidFill>
              <a:schemeClr val="accent5">
                <a:lumMod val="75000"/>
              </a:schemeClr>
            </a:solidFill>
          </a:ln>
          <a:effectLst>
            <a:reflection blurRad="6350" stA="50000" endA="300" endPos="38500" dist="50800" dir="5400000" sy="-100000" algn="bl" rotWithShape="0"/>
          </a:effectLst>
        </p:spPr>
      </p:pic>
    </p:spTree>
    <p:extLst>
      <p:ext uri="{BB962C8B-B14F-4D97-AF65-F5344CB8AC3E}">
        <p14:creationId xmlns:p14="http://schemas.microsoft.com/office/powerpoint/2010/main" val="17346774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10000">
        <p15:prstTrans prst="pageCurlDouble"/>
      </p:transition>
    </mc:Choice>
    <mc:Fallback xmlns="">
      <p:transition spd="slow" advTm="10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77684" y="4479916"/>
            <a:ext cx="10036629" cy="1569660"/>
          </a:xfrm>
          <a:prstGeom prst="rect">
            <a:avLst/>
          </a:prstGeom>
          <a:noFill/>
        </p:spPr>
        <p:txBody>
          <a:bodyPr wrap="square" rtlCol="0">
            <a:spAutoFit/>
          </a:bodyPr>
          <a:lstStyle/>
          <a:p>
            <a:pPr algn="just"/>
            <a:r>
              <a:rPr lang="es-MX" sz="3200" dirty="0">
                <a:latin typeface="High Tower Text" panose="02040502050506030303" pitchFamily="18" charset="0"/>
              </a:rPr>
              <a:t>Los “Apóstoles de la Eucaristía”, como cristianos de fe viva y convencida, son conscientes de su misión en la Iglesia y en el mundo… </a:t>
            </a: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08632" y="645119"/>
            <a:ext cx="6974735" cy="3465930"/>
          </a:xfrm>
          <a:prstGeom prst="rect">
            <a:avLst/>
          </a:prstGeom>
          <a:effectLst>
            <a:reflection blurRad="6350" stA="50000" endA="300" endPos="38500" dist="50800" dir="5400000" sy="-100000" algn="bl" rotWithShape="0"/>
          </a:effectLst>
        </p:spPr>
      </p:pic>
    </p:spTree>
    <p:extLst>
      <p:ext uri="{BB962C8B-B14F-4D97-AF65-F5344CB8AC3E}">
        <p14:creationId xmlns:p14="http://schemas.microsoft.com/office/powerpoint/2010/main" val="27510726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10000">
        <p15:prstTrans prst="pageCurlDouble"/>
      </p:transition>
    </mc:Choice>
    <mc:Fallback xmlns="">
      <p:transition spd="slow" advTm="10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426028" y="1150160"/>
            <a:ext cx="3940630" cy="4524315"/>
          </a:xfrm>
          <a:prstGeom prst="rect">
            <a:avLst/>
          </a:prstGeom>
          <a:noFill/>
        </p:spPr>
        <p:txBody>
          <a:bodyPr wrap="square" rtlCol="0">
            <a:spAutoFit/>
          </a:bodyPr>
          <a:lstStyle/>
          <a:p>
            <a:pPr algn="ctr"/>
            <a:r>
              <a:rPr lang="es-MX" sz="3600" b="1" dirty="0">
                <a:latin typeface="High Tower Text" panose="02040502050506030303" pitchFamily="18" charset="0"/>
              </a:rPr>
              <a:t>…auténticos adoradores y propagadores del amor a Jesús Eucaristía y como mensajeros del Amor de Dios por el hombre, </a:t>
            </a:r>
            <a:endParaRPr lang="es-MX" sz="3200" dirty="0">
              <a:latin typeface="High Tower Text" panose="02040502050506030303" pitchFamily="18" charset="0"/>
            </a:endParaRPr>
          </a:p>
        </p:txBody>
      </p:sp>
      <p:pic>
        <p:nvPicPr>
          <p:cNvPr id="3" name="Imagen 2"/>
          <p:cNvPicPr>
            <a:picLocks noChangeAspect="1"/>
          </p:cNvPicPr>
          <p:nvPr/>
        </p:nvPicPr>
        <p:blipFill>
          <a:blip r:embed="rId2"/>
          <a:stretch>
            <a:fillRect/>
          </a:stretch>
        </p:blipFill>
        <p:spPr>
          <a:xfrm>
            <a:off x="6751865" y="1150160"/>
            <a:ext cx="4470862" cy="3408997"/>
          </a:xfrm>
          <a:prstGeom prst="rect">
            <a:avLst/>
          </a:prstGeom>
          <a:effectLst>
            <a:reflection blurRad="6350" stA="50000" endA="300" endPos="38500" dist="50800" dir="5400000" sy="-100000" algn="bl" rotWithShape="0"/>
          </a:effectLst>
        </p:spPr>
      </p:pic>
    </p:spTree>
    <p:extLst>
      <p:ext uri="{BB962C8B-B14F-4D97-AF65-F5344CB8AC3E}">
        <p14:creationId xmlns:p14="http://schemas.microsoft.com/office/powerpoint/2010/main" val="9862417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10000">
        <p15:prstTrans prst="pageCurlDouble"/>
      </p:transition>
    </mc:Choice>
    <mc:Fallback xmlns="">
      <p:transition spd="slow" advTm="10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01486" y="4440333"/>
            <a:ext cx="10755085" cy="1754326"/>
          </a:xfrm>
          <a:prstGeom prst="rect">
            <a:avLst/>
          </a:prstGeom>
          <a:noFill/>
        </p:spPr>
        <p:txBody>
          <a:bodyPr wrap="square" rtlCol="0">
            <a:spAutoFit/>
          </a:bodyPr>
          <a:lstStyle/>
          <a:p>
            <a:pPr algn="just"/>
            <a:r>
              <a:rPr lang="es-MX" sz="3600" b="1" dirty="0">
                <a:latin typeface="High Tower Text" panose="02040502050506030303" pitchFamily="18" charset="0"/>
              </a:rPr>
              <a:t>promueven la dignidad personal y los valores que fortalecen la unidad familiar para transformar las realidades del mundo con su testimonio</a:t>
            </a:r>
            <a:r>
              <a:rPr lang="es-MX" sz="3200" dirty="0">
                <a:latin typeface="High Tower Text" panose="02040502050506030303" pitchFamily="18" charset="0"/>
              </a:rPr>
              <a:t>. </a:t>
            </a:r>
            <a:r>
              <a:rPr lang="es-MX" sz="3200" dirty="0" err="1">
                <a:latin typeface="High Tower Text" panose="02040502050506030303" pitchFamily="18" charset="0"/>
              </a:rPr>
              <a:t>Est</a:t>
            </a:r>
            <a:r>
              <a:rPr lang="es-MX" sz="3200" dirty="0">
                <a:latin typeface="High Tower Text" panose="02040502050506030303" pitchFamily="18" charset="0"/>
              </a:rPr>
              <a:t>. Art. 7</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799" y="502403"/>
            <a:ext cx="5649241" cy="3373852"/>
          </a:xfrm>
          <a:prstGeom prst="rect">
            <a:avLst/>
          </a:prstGeom>
          <a:effectLst>
            <a:reflection blurRad="6350" stA="50000" endA="300" endPos="38500" dist="50800" dir="5400000" sy="-100000" algn="bl" rotWithShape="0"/>
          </a:effectLst>
        </p:spPr>
      </p:pic>
    </p:spTree>
    <p:extLst>
      <p:ext uri="{BB962C8B-B14F-4D97-AF65-F5344CB8AC3E}">
        <p14:creationId xmlns:p14="http://schemas.microsoft.com/office/powerpoint/2010/main" val="722657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10000">
        <p15:prstTrans prst="pageCurlDouble"/>
      </p:transition>
    </mc:Choice>
    <mc:Fallback xmlns="">
      <p:transition spd="slow" advTm="10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98714" y="4738883"/>
            <a:ext cx="11136086" cy="1569660"/>
          </a:xfrm>
          <a:prstGeom prst="rect">
            <a:avLst/>
          </a:prstGeom>
        </p:spPr>
        <p:txBody>
          <a:bodyPr wrap="square">
            <a:spAutoFit/>
          </a:bodyPr>
          <a:lstStyle/>
          <a:p>
            <a:pPr algn="just"/>
            <a:r>
              <a:rPr lang="es-ES" sz="3200" b="1" dirty="0">
                <a:latin typeface="Microsoft JhengHei Light" panose="020B0304030504040204" pitchFamily="34" charset="-128"/>
                <a:ea typeface="Microsoft JhengHei Light" panose="020B0304030504040204" pitchFamily="34" charset="-128"/>
                <a:cs typeface="Microsoft JhengHei Light" panose="020B0304030504040204" pitchFamily="34" charset="-128"/>
              </a:rPr>
              <a:t>La espiritualidad de quienes pertenecen a esta Asociación, está centrada en Cristo Eucaristía, quien es la fuente inagotable de la fidelidad al Evangelio, </a:t>
            </a:r>
            <a:endParaRPr lang="es-MX" sz="3200" b="1" dirty="0">
              <a:latin typeface="Microsoft JhengHei Light" panose="020B0304030504040204" pitchFamily="34" charset="-128"/>
              <a:ea typeface="Microsoft JhengHei Light" panose="020B0304030504040204" pitchFamily="34" charset="-128"/>
              <a:cs typeface="Microsoft JhengHei Light" panose="020B0304030504040204" pitchFamily="34" charset="-128"/>
            </a:endParaRPr>
          </a:p>
        </p:txBody>
      </p:sp>
      <p:pic>
        <p:nvPicPr>
          <p:cNvPr id="3" name="Imagen 2"/>
          <p:cNvPicPr>
            <a:picLocks noChangeAspect="1"/>
          </p:cNvPicPr>
          <p:nvPr/>
        </p:nvPicPr>
        <p:blipFill>
          <a:blip r:embed="rId2"/>
          <a:stretch>
            <a:fillRect/>
          </a:stretch>
        </p:blipFill>
        <p:spPr>
          <a:xfrm>
            <a:off x="3047790" y="398863"/>
            <a:ext cx="6096420" cy="4064280"/>
          </a:xfrm>
          <a:prstGeom prst="rect">
            <a:avLst/>
          </a:prstGeom>
          <a:effectLst>
            <a:reflection blurRad="6350" stA="50000" endA="300" endPos="55500" dist="101600" dir="5400000" sy="-100000" algn="bl" rotWithShape="0"/>
          </a:effectLst>
        </p:spPr>
      </p:pic>
    </p:spTree>
    <p:extLst>
      <p:ext uri="{BB962C8B-B14F-4D97-AF65-F5344CB8AC3E}">
        <p14:creationId xmlns:p14="http://schemas.microsoft.com/office/powerpoint/2010/main" val="4895985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10000">
        <p15:prstTrans prst="pageCurlDouble"/>
      </p:transition>
    </mc:Choice>
    <mc:Fallback xmlns="">
      <p:transition spd="slow" advTm="10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95400" y="803365"/>
            <a:ext cx="5107578" cy="5016758"/>
          </a:xfrm>
          <a:prstGeom prst="rect">
            <a:avLst/>
          </a:prstGeom>
        </p:spPr>
        <p:txBody>
          <a:bodyPr wrap="square">
            <a:spAutoFit/>
          </a:bodyPr>
          <a:lstStyle/>
          <a:p>
            <a:pPr algn="ctr"/>
            <a:r>
              <a:rPr lang="es-ES" sz="3200" b="1" dirty="0">
                <a:latin typeface="Microsoft JhengHei Light" panose="020B0304030504040204" pitchFamily="34" charset="-128"/>
                <a:ea typeface="Microsoft JhengHei Light" panose="020B0304030504040204" pitchFamily="34" charset="-128"/>
                <a:cs typeface="Microsoft JhengHei Light" panose="020B0304030504040204" pitchFamily="34" charset="-128"/>
              </a:rPr>
              <a:t>en ella se realiza la plena identificación y configuración con Cristo y el contacto frecuente con este misterio lo transformará en un alma contemplativa capaz de inmolarse con Cristo y ponerse al servicio de los demás. </a:t>
            </a:r>
            <a:r>
              <a:rPr lang="es-ES" sz="2000" b="1" dirty="0" err="1">
                <a:latin typeface="Microsoft JhengHei Light" panose="020B0304030504040204" pitchFamily="34" charset="-128"/>
                <a:ea typeface="Microsoft JhengHei Light" panose="020B0304030504040204" pitchFamily="34" charset="-128"/>
                <a:cs typeface="Microsoft JhengHei Light" panose="020B0304030504040204" pitchFamily="34" charset="-128"/>
              </a:rPr>
              <a:t>Est</a:t>
            </a:r>
            <a:r>
              <a:rPr lang="es-ES" sz="2000" b="1" dirty="0">
                <a:latin typeface="Microsoft JhengHei Light" panose="020B0304030504040204" pitchFamily="34" charset="-128"/>
                <a:ea typeface="Microsoft JhengHei Light" panose="020B0304030504040204" pitchFamily="34" charset="-128"/>
                <a:cs typeface="Microsoft JhengHei Light" panose="020B0304030504040204" pitchFamily="34" charset="-128"/>
              </a:rPr>
              <a:t>. Art. 13</a:t>
            </a:r>
            <a:endParaRPr lang="es-MX" sz="2000" b="1" dirty="0">
              <a:latin typeface="Microsoft JhengHei Light" panose="020B0304030504040204" pitchFamily="34" charset="-128"/>
              <a:ea typeface="Microsoft JhengHei Light" panose="020B0304030504040204" pitchFamily="34" charset="-128"/>
              <a:cs typeface="Microsoft JhengHei Light" panose="020B0304030504040204" pitchFamily="34" charset="-128"/>
            </a:endParaRP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16983" y="810196"/>
            <a:ext cx="3287050" cy="5237607"/>
          </a:xfrm>
          <a:prstGeom prst="rect">
            <a:avLst/>
          </a:prstGeom>
        </p:spPr>
      </p:pic>
    </p:spTree>
    <p:extLst>
      <p:ext uri="{BB962C8B-B14F-4D97-AF65-F5344CB8AC3E}">
        <p14:creationId xmlns:p14="http://schemas.microsoft.com/office/powerpoint/2010/main" val="21749546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10000">
        <p15:prstTrans prst="pageCurlDouble"/>
      </p:transition>
    </mc:Choice>
    <mc:Fallback xmlns="">
      <p:transition spd="slow" advTm="10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81941" y="1186493"/>
            <a:ext cx="5623560" cy="5016758"/>
          </a:xfrm>
          <a:prstGeom prst="rect">
            <a:avLst/>
          </a:prstGeom>
        </p:spPr>
        <p:txBody>
          <a:bodyPr wrap="square">
            <a:spAutoFit/>
          </a:bodyPr>
          <a:lstStyle/>
          <a:p>
            <a:pPr marL="215900" indent="-215900" algn="ctr"/>
            <a:r>
              <a:rPr lang="es-ES" sz="3600" dirty="0">
                <a:latin typeface="Microsoft JhengHei" panose="020B0604030504040204" pitchFamily="34" charset="-120"/>
                <a:ea typeface="Microsoft JhengHei" panose="020B0604030504040204" pitchFamily="34" charset="-120"/>
                <a:cs typeface="Andalus" panose="02020603050405020304" pitchFamily="18" charset="-78"/>
              </a:rPr>
              <a:t>Al realizar todas sus actividades irradia el amor a Jesús Sacramentado y se convierte en testigo que atrae a todos al amor eucarístico</a:t>
            </a:r>
            <a:r>
              <a:rPr lang="es-ES" sz="4000" dirty="0">
                <a:latin typeface="Andalus" panose="02020603050405020304" pitchFamily="18" charset="-78"/>
                <a:ea typeface="Times New Roman" panose="02020603050405020304" pitchFamily="18" charset="0"/>
                <a:cs typeface="Andalus" panose="02020603050405020304" pitchFamily="18" charset="-78"/>
              </a:rPr>
              <a:t>. </a:t>
            </a:r>
          </a:p>
          <a:p>
            <a:pPr marL="215900" indent="-215900" algn="ctr"/>
            <a:r>
              <a:rPr lang="es-ES" sz="3200" i="1" dirty="0">
                <a:latin typeface="Andalus" panose="02020603050405020304" pitchFamily="18" charset="-78"/>
                <a:ea typeface="Times New Roman" panose="02020603050405020304" pitchFamily="18" charset="0"/>
                <a:cs typeface="Andalus" panose="02020603050405020304" pitchFamily="18" charset="-78"/>
              </a:rPr>
              <a:t>(Const. 4.1,  5; Juan Pablo II, 2 de feb. 2005).</a:t>
            </a:r>
            <a:endParaRPr lang="es-MX" sz="3200" dirty="0">
              <a:effectLst/>
              <a:latin typeface="Andalus" panose="02020603050405020304" pitchFamily="18" charset="-78"/>
              <a:ea typeface="Times New Roman" panose="02020603050405020304" pitchFamily="18" charset="0"/>
              <a:cs typeface="Andalus" panose="02020603050405020304" pitchFamily="18" charset="-78"/>
            </a:endParaRPr>
          </a:p>
        </p:txBody>
      </p:sp>
      <p:pic>
        <p:nvPicPr>
          <p:cNvPr id="3" name="Imagen 2"/>
          <p:cNvPicPr>
            <a:picLocks noChangeAspect="1"/>
          </p:cNvPicPr>
          <p:nvPr/>
        </p:nvPicPr>
        <p:blipFill>
          <a:blip r:embed="rId2"/>
          <a:stretch>
            <a:fillRect/>
          </a:stretch>
        </p:blipFill>
        <p:spPr>
          <a:xfrm>
            <a:off x="6451963" y="1186493"/>
            <a:ext cx="5029200" cy="3771900"/>
          </a:xfrm>
          <a:prstGeom prst="rect">
            <a:avLst/>
          </a:prstGeom>
          <a:effectLst>
            <a:innerShdw blurRad="63500" dist="50800" dir="8100000">
              <a:prstClr val="black">
                <a:alpha val="50000"/>
              </a:prstClr>
            </a:innerShdw>
            <a:reflection blurRad="6350" stA="50000" endA="300" endPos="38500" dist="50800" dir="5400000" sy="-100000" algn="bl" rotWithShape="0"/>
          </a:effectLst>
        </p:spPr>
      </p:pic>
    </p:spTree>
    <p:extLst>
      <p:ext uri="{BB962C8B-B14F-4D97-AF65-F5344CB8AC3E}">
        <p14:creationId xmlns:p14="http://schemas.microsoft.com/office/powerpoint/2010/main" val="30689522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10000">
        <p15:prstTrans prst="pageCurlDouble"/>
      </p:transition>
    </mc:Choice>
    <mc:Fallback xmlns="">
      <p:transition spd="slow" advTm="1000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105150" y="2119015"/>
            <a:ext cx="6096000" cy="4524315"/>
          </a:xfrm>
          <a:prstGeom prst="rect">
            <a:avLst/>
          </a:prstGeom>
        </p:spPr>
        <p:txBody>
          <a:bodyPr>
            <a:spAutoFit/>
          </a:bodyPr>
          <a:lstStyle/>
          <a:p>
            <a:r>
              <a:rPr lang="es-MX" sz="3600" dirty="0"/>
              <a:t>Mejía Pereda, Salvador. </a:t>
            </a:r>
          </a:p>
          <a:p>
            <a:r>
              <a:rPr lang="es-MX" sz="3600" u="sng" dirty="0"/>
              <a:t>La Revelación Cristiana. </a:t>
            </a:r>
          </a:p>
          <a:p>
            <a:r>
              <a:rPr lang="es-MX" sz="3600" dirty="0"/>
              <a:t>México, 2012</a:t>
            </a:r>
          </a:p>
          <a:p>
            <a:endParaRPr lang="es-MX" sz="3600" dirty="0"/>
          </a:p>
          <a:p>
            <a:r>
              <a:rPr lang="es-MX" sz="3600" dirty="0"/>
              <a:t>Catecismo de la Iglesia Católica. Cf. No.  1407-1418</a:t>
            </a:r>
          </a:p>
          <a:p>
            <a:r>
              <a:rPr lang="es-MX" sz="3600" dirty="0"/>
              <a:t>Estatutos de la Asociación Laical Apóstoles de la Eucaristía </a:t>
            </a:r>
          </a:p>
        </p:txBody>
      </p:sp>
      <p:pic>
        <p:nvPicPr>
          <p:cNvPr id="4" name="Imagen 3"/>
          <p:cNvPicPr>
            <a:picLocks noChangeAspect="1"/>
          </p:cNvPicPr>
          <p:nvPr/>
        </p:nvPicPr>
        <p:blipFill>
          <a:blip r:embed="rId2">
            <a:clrChange>
              <a:clrFrom>
                <a:srgbClr val="FFFFFF"/>
              </a:clrFrom>
              <a:clrTo>
                <a:srgbClr val="FFFFFF">
                  <a:alpha val="0"/>
                </a:srgbClr>
              </a:clrTo>
            </a:clrChange>
          </a:blip>
          <a:stretch>
            <a:fillRect/>
          </a:stretch>
        </p:blipFill>
        <p:spPr>
          <a:xfrm>
            <a:off x="8526483" y="1065799"/>
            <a:ext cx="3170217" cy="3419724"/>
          </a:xfrm>
          <a:prstGeom prst="rect">
            <a:avLst/>
          </a:prstGeom>
          <a:effectLst>
            <a:reflection blurRad="6350" stA="50000" endA="300" endPos="38500" dist="50800" dir="5400000" sy="-100000" algn="bl" rotWithShape="0"/>
          </a:effectLst>
        </p:spPr>
      </p:pic>
      <p:sp>
        <p:nvSpPr>
          <p:cNvPr id="5" name="Rectángulo 4"/>
          <p:cNvSpPr/>
          <p:nvPr/>
        </p:nvSpPr>
        <p:spPr>
          <a:xfrm>
            <a:off x="3295792" y="1065799"/>
            <a:ext cx="4145687" cy="923330"/>
          </a:xfrm>
          <a:prstGeom prst="rect">
            <a:avLst/>
          </a:prstGeom>
          <a:noFill/>
        </p:spPr>
        <p:txBody>
          <a:bodyPr wrap="none" lIns="91440" tIns="45720" rIns="91440" bIns="45720">
            <a:spAutoFit/>
          </a:bodyPr>
          <a:lstStyle/>
          <a:p>
            <a:pPr algn="ctr"/>
            <a:r>
              <a:rPr lang="es-MX" sz="5400" b="0" cap="none" spc="0" dirty="0">
                <a:ln w="0"/>
                <a:solidFill>
                  <a:schemeClr val="tx1"/>
                </a:solidFill>
                <a:effectLst>
                  <a:outerShdw blurRad="38100" dist="19050" dir="2700000" algn="tl" rotWithShape="0">
                    <a:schemeClr val="dk1">
                      <a:alpha val="40000"/>
                    </a:schemeClr>
                  </a:outerShdw>
                </a:effectLst>
              </a:rPr>
              <a:t>BIBLIOGRAFÍA</a:t>
            </a:r>
          </a:p>
        </p:txBody>
      </p:sp>
    </p:spTree>
    <p:extLst>
      <p:ext uri="{BB962C8B-B14F-4D97-AF65-F5344CB8AC3E}">
        <p14:creationId xmlns:p14="http://schemas.microsoft.com/office/powerpoint/2010/main" val="5566471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10000">
        <p15:prstTrans prst="pageCurlDouble"/>
      </p:transition>
    </mc:Choice>
    <mc:Fallback xmlns="">
      <p:transition spd="slow" advTm="100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183807" y="1541264"/>
            <a:ext cx="2246257" cy="646331"/>
          </a:xfrm>
          <a:prstGeom prst="rect">
            <a:avLst/>
          </a:prstGeom>
        </p:spPr>
        <p:txBody>
          <a:bodyPr wrap="none">
            <a:spAutoFit/>
          </a:bodyPr>
          <a:lstStyle/>
          <a:p>
            <a:pPr algn="ctr"/>
            <a:r>
              <a:rPr lang="es-MX" sz="3600" dirty="0">
                <a:ln w="0"/>
                <a:effectLst>
                  <a:outerShdw blurRad="38100" dist="19050" dir="2700000" algn="tl" rotWithShape="0">
                    <a:schemeClr val="dk1">
                      <a:alpha val="40000"/>
                    </a:schemeClr>
                  </a:outerShdw>
                </a:effectLst>
              </a:rPr>
              <a:t>ACTIVIDAD</a:t>
            </a:r>
          </a:p>
        </p:txBody>
      </p:sp>
      <p:sp>
        <p:nvSpPr>
          <p:cNvPr id="3" name="Rectángulo 2"/>
          <p:cNvSpPr/>
          <p:nvPr/>
        </p:nvSpPr>
        <p:spPr>
          <a:xfrm>
            <a:off x="2286000" y="2288763"/>
            <a:ext cx="7688604" cy="1200329"/>
          </a:xfrm>
          <a:prstGeom prst="rect">
            <a:avLst/>
          </a:prstGeom>
        </p:spPr>
        <p:txBody>
          <a:bodyPr wrap="square">
            <a:spAutoFit/>
          </a:bodyPr>
          <a:lstStyle/>
          <a:p>
            <a:pPr algn="just"/>
            <a:r>
              <a:rPr lang="es-MX" sz="3600" dirty="0"/>
              <a:t>Leer y Contestar las páginas 106-109 del libro de </a:t>
            </a:r>
            <a:r>
              <a:rPr lang="es-MX" sz="3600" i="1" dirty="0"/>
              <a:t>Revelación Cristiana</a:t>
            </a:r>
            <a:endParaRPr lang="es-MX" sz="3600" dirty="0"/>
          </a:p>
        </p:txBody>
      </p:sp>
      <p:pic>
        <p:nvPicPr>
          <p:cNvPr id="4" name="Imagen 3"/>
          <p:cNvPicPr>
            <a:picLocks noChangeAspect="1"/>
          </p:cNvPicPr>
          <p:nvPr/>
        </p:nvPicPr>
        <p:blipFill>
          <a:blip r:embed="rId2"/>
          <a:stretch>
            <a:fillRect/>
          </a:stretch>
        </p:blipFill>
        <p:spPr>
          <a:xfrm>
            <a:off x="3783139" y="3590261"/>
            <a:ext cx="4694327" cy="3267739"/>
          </a:xfrm>
          <a:prstGeom prst="rect">
            <a:avLst/>
          </a:prstGeom>
          <a:ln w="28575">
            <a:solidFill>
              <a:schemeClr val="accent4">
                <a:lumMod val="50000"/>
              </a:schemeClr>
            </a:solidFill>
          </a:ln>
        </p:spPr>
      </p:pic>
    </p:spTree>
    <p:extLst>
      <p:ext uri="{BB962C8B-B14F-4D97-AF65-F5344CB8AC3E}">
        <p14:creationId xmlns:p14="http://schemas.microsoft.com/office/powerpoint/2010/main" val="27825167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10000">
        <p15:prstTrans prst="pageCurlDouble"/>
      </p:transition>
    </mc:Choice>
    <mc:Fallback xmlns="">
      <p:transition spd="slow" advTm="10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937164" y="2074718"/>
            <a:ext cx="7159336" cy="369332"/>
          </a:xfrm>
          <a:prstGeom prst="rect">
            <a:avLst/>
          </a:prstGeom>
          <a:noFill/>
        </p:spPr>
        <p:txBody>
          <a:bodyPr wrap="square" rtlCol="0">
            <a:spAutoFit/>
          </a:bodyPr>
          <a:lstStyle/>
          <a:p>
            <a:endParaRPr lang="es-MX" dirty="0"/>
          </a:p>
        </p:txBody>
      </p:sp>
      <p:sp>
        <p:nvSpPr>
          <p:cNvPr id="4" name="CuadroTexto 3"/>
          <p:cNvSpPr txBox="1"/>
          <p:nvPr/>
        </p:nvSpPr>
        <p:spPr>
          <a:xfrm>
            <a:off x="3089564" y="2227118"/>
            <a:ext cx="7159336" cy="369332"/>
          </a:xfrm>
          <a:prstGeom prst="rect">
            <a:avLst/>
          </a:prstGeom>
          <a:noFill/>
        </p:spPr>
        <p:txBody>
          <a:bodyPr wrap="square" rtlCol="0">
            <a:spAutoFit/>
          </a:bodyPr>
          <a:lstStyle/>
          <a:p>
            <a:endParaRPr lang="es-MX" dirty="0"/>
          </a:p>
        </p:txBody>
      </p:sp>
      <p:sp>
        <p:nvSpPr>
          <p:cNvPr id="5" name="Rectángulo 4"/>
          <p:cNvSpPr/>
          <p:nvPr/>
        </p:nvSpPr>
        <p:spPr>
          <a:xfrm>
            <a:off x="832808" y="1273011"/>
            <a:ext cx="10847070" cy="1323439"/>
          </a:xfrm>
          <a:prstGeom prst="rect">
            <a:avLst/>
          </a:prstGeom>
        </p:spPr>
        <p:txBody>
          <a:bodyPr wrap="square">
            <a:spAutoFit/>
          </a:bodyPr>
          <a:lstStyle/>
          <a:p>
            <a:pPr algn="ctr"/>
            <a:r>
              <a:rPr lang="es-MX" sz="4000" b="1" i="1" dirty="0">
                <a:solidFill>
                  <a:srgbClr val="000000"/>
                </a:solidFill>
                <a:effectLst/>
                <a:latin typeface="Arial Narrow" panose="020B0606020202030204" pitchFamily="34" charset="0"/>
              </a:rPr>
              <a:t>La Eucaristía es el corazón </a:t>
            </a:r>
          </a:p>
          <a:p>
            <a:pPr algn="ctr"/>
            <a:r>
              <a:rPr lang="es-MX" sz="4000" b="1" i="1" dirty="0">
                <a:solidFill>
                  <a:srgbClr val="000000"/>
                </a:solidFill>
                <a:effectLst/>
                <a:latin typeface="Arial Narrow" panose="020B0606020202030204" pitchFamily="34" charset="0"/>
              </a:rPr>
              <a:t>y la cumbre de la vida de la Iglesia… </a:t>
            </a:r>
            <a:endParaRPr lang="es-MX" sz="4000" b="1" dirty="0">
              <a:latin typeface="Arial Narrow" panose="020B0606020202030204" pitchFamily="34" charset="0"/>
            </a:endParaRPr>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46768" y="3131488"/>
            <a:ext cx="4809548" cy="32063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4507267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10000">
        <p15:prstTrans prst="pageCurlDouble"/>
      </p:transition>
    </mc:Choice>
    <mc:Fallback xmlns="">
      <p:transition spd="slow" advTm="10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937164" y="2074718"/>
            <a:ext cx="7159336" cy="369332"/>
          </a:xfrm>
          <a:prstGeom prst="rect">
            <a:avLst/>
          </a:prstGeom>
          <a:noFill/>
        </p:spPr>
        <p:txBody>
          <a:bodyPr wrap="square" rtlCol="0">
            <a:spAutoFit/>
          </a:bodyPr>
          <a:lstStyle/>
          <a:p>
            <a:endParaRPr lang="es-MX" dirty="0"/>
          </a:p>
        </p:txBody>
      </p:sp>
      <p:sp>
        <p:nvSpPr>
          <p:cNvPr id="4" name="CuadroTexto 3"/>
          <p:cNvSpPr txBox="1"/>
          <p:nvPr/>
        </p:nvSpPr>
        <p:spPr>
          <a:xfrm>
            <a:off x="3089564" y="2227118"/>
            <a:ext cx="7159336" cy="369332"/>
          </a:xfrm>
          <a:prstGeom prst="rect">
            <a:avLst/>
          </a:prstGeom>
          <a:noFill/>
        </p:spPr>
        <p:txBody>
          <a:bodyPr wrap="square" rtlCol="0">
            <a:spAutoFit/>
          </a:bodyPr>
          <a:lstStyle/>
          <a:p>
            <a:endParaRPr lang="es-MX" dirty="0"/>
          </a:p>
        </p:txBody>
      </p:sp>
      <p:sp>
        <p:nvSpPr>
          <p:cNvPr id="5" name="Rectángulo 4"/>
          <p:cNvSpPr/>
          <p:nvPr/>
        </p:nvSpPr>
        <p:spPr>
          <a:xfrm>
            <a:off x="843147" y="1309601"/>
            <a:ext cx="5414463" cy="3416320"/>
          </a:xfrm>
          <a:prstGeom prst="rect">
            <a:avLst/>
          </a:prstGeom>
        </p:spPr>
        <p:txBody>
          <a:bodyPr wrap="square">
            <a:spAutoFit/>
          </a:bodyPr>
          <a:lstStyle/>
          <a:p>
            <a:pPr algn="just"/>
            <a:r>
              <a:rPr lang="es-MX" sz="3600" b="1" i="1" dirty="0">
                <a:solidFill>
                  <a:srgbClr val="000000"/>
                </a:solidFill>
                <a:effectLst/>
                <a:latin typeface="Arial Narrow" panose="020B0606020202030204" pitchFamily="34" charset="0"/>
              </a:rPr>
              <a:t>…pues en ella Cristo asocia su Iglesia y todos sus miembros a su sacrificio de alabanza y acción de gracias ofrecido una vez por todas en la cruz a su Padre… </a:t>
            </a:r>
            <a:endParaRPr lang="es-MX" sz="3600" b="1" dirty="0">
              <a:latin typeface="Arial Narrow" panose="020B0606020202030204" pitchFamily="34" charset="0"/>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8114" y="183740"/>
            <a:ext cx="3991289" cy="62220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5037779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10000">
        <p15:prstTrans prst="pageCurlDouble"/>
      </p:transition>
    </mc:Choice>
    <mc:Fallback xmlns="">
      <p:transition spd="slow" advTm="10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937164" y="2074718"/>
            <a:ext cx="7159336" cy="369332"/>
          </a:xfrm>
          <a:prstGeom prst="rect">
            <a:avLst/>
          </a:prstGeom>
          <a:noFill/>
        </p:spPr>
        <p:txBody>
          <a:bodyPr wrap="square" rtlCol="0">
            <a:spAutoFit/>
          </a:bodyPr>
          <a:lstStyle/>
          <a:p>
            <a:endParaRPr lang="es-MX" dirty="0"/>
          </a:p>
        </p:txBody>
      </p:sp>
      <p:sp>
        <p:nvSpPr>
          <p:cNvPr id="4" name="CuadroTexto 3"/>
          <p:cNvSpPr txBox="1"/>
          <p:nvPr/>
        </p:nvSpPr>
        <p:spPr>
          <a:xfrm>
            <a:off x="3089564" y="2227118"/>
            <a:ext cx="7159336" cy="369332"/>
          </a:xfrm>
          <a:prstGeom prst="rect">
            <a:avLst/>
          </a:prstGeom>
          <a:noFill/>
        </p:spPr>
        <p:txBody>
          <a:bodyPr wrap="square" rtlCol="0">
            <a:spAutoFit/>
          </a:bodyPr>
          <a:lstStyle/>
          <a:p>
            <a:endParaRPr lang="es-MX" dirty="0"/>
          </a:p>
        </p:txBody>
      </p:sp>
      <p:sp>
        <p:nvSpPr>
          <p:cNvPr id="5" name="Rectángulo 4"/>
          <p:cNvSpPr/>
          <p:nvPr/>
        </p:nvSpPr>
        <p:spPr>
          <a:xfrm>
            <a:off x="1770614" y="842124"/>
            <a:ext cx="8650771" cy="1754326"/>
          </a:xfrm>
          <a:prstGeom prst="rect">
            <a:avLst/>
          </a:prstGeom>
        </p:spPr>
        <p:txBody>
          <a:bodyPr wrap="square">
            <a:spAutoFit/>
          </a:bodyPr>
          <a:lstStyle/>
          <a:p>
            <a:pPr algn="ctr"/>
            <a:r>
              <a:rPr lang="es-MX" sz="3600" b="1" i="1" dirty="0">
                <a:solidFill>
                  <a:srgbClr val="000000"/>
                </a:solidFill>
                <a:effectLst/>
                <a:latin typeface="Arial Narrow" panose="020B0606020202030204" pitchFamily="34" charset="0"/>
              </a:rPr>
              <a:t>…por medio de este sacrificio derrama </a:t>
            </a:r>
          </a:p>
          <a:p>
            <a:pPr algn="ctr"/>
            <a:r>
              <a:rPr lang="es-MX" sz="3600" b="1" i="1" dirty="0">
                <a:solidFill>
                  <a:srgbClr val="000000"/>
                </a:solidFill>
                <a:effectLst/>
                <a:latin typeface="Arial Narrow" panose="020B0606020202030204" pitchFamily="34" charset="0"/>
              </a:rPr>
              <a:t>las gracias de la salvación sobre su Cuerpo, </a:t>
            </a:r>
          </a:p>
          <a:p>
            <a:pPr algn="ctr"/>
            <a:r>
              <a:rPr lang="es-MX" sz="3600" b="1" i="1" dirty="0">
                <a:solidFill>
                  <a:srgbClr val="000000"/>
                </a:solidFill>
                <a:effectLst/>
                <a:latin typeface="Arial Narrow" panose="020B0606020202030204" pitchFamily="34" charset="0"/>
              </a:rPr>
              <a:t>que es la Iglesia. </a:t>
            </a:r>
            <a:r>
              <a:rPr lang="es-MX" sz="2400" b="1" i="1" dirty="0">
                <a:solidFill>
                  <a:srgbClr val="000000"/>
                </a:solidFill>
                <a:effectLst/>
                <a:latin typeface="Arial Narrow" panose="020B0606020202030204" pitchFamily="34" charset="0"/>
              </a:rPr>
              <a:t>CIC 1407 </a:t>
            </a:r>
            <a:endParaRPr lang="es-MX" sz="2400" b="1" dirty="0">
              <a:latin typeface="Arial Narrow" panose="020B0606020202030204" pitchFamily="34" charset="0"/>
            </a:endParaRPr>
          </a:p>
        </p:txBody>
      </p:sp>
      <p:pic>
        <p:nvPicPr>
          <p:cNvPr id="2" name="Imagen 1"/>
          <p:cNvPicPr>
            <a:picLocks noChangeAspect="1"/>
          </p:cNvPicPr>
          <p:nvPr/>
        </p:nvPicPr>
        <p:blipFill>
          <a:blip r:embed="rId2"/>
          <a:stretch>
            <a:fillRect/>
          </a:stretch>
        </p:blipFill>
        <p:spPr>
          <a:xfrm>
            <a:off x="3660879" y="3103492"/>
            <a:ext cx="5058034" cy="30721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1588863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10000">
        <p15:prstTrans prst="pageCurlDouble"/>
      </p:transition>
    </mc:Choice>
    <mc:Fallback xmlns="">
      <p:transition spd="slow" advTm="10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930236" y="1548245"/>
            <a:ext cx="7429500" cy="584775"/>
          </a:xfrm>
          <a:prstGeom prst="rect">
            <a:avLst/>
          </a:prstGeom>
          <a:noFill/>
        </p:spPr>
        <p:txBody>
          <a:bodyPr wrap="square" rtlCol="0">
            <a:spAutoFit/>
          </a:bodyPr>
          <a:lstStyle/>
          <a:p>
            <a:pPr marL="285750" indent="-285750">
              <a:buFont typeface="Wingdings" panose="05000000000000000000" pitchFamily="2" charset="2"/>
              <a:buChar char="ü"/>
            </a:pPr>
            <a:r>
              <a:rPr lang="es-MX" sz="3200" dirty="0"/>
              <a:t>Proclamación de la Palabra de Dios</a:t>
            </a:r>
          </a:p>
        </p:txBody>
      </p:sp>
      <p:sp>
        <p:nvSpPr>
          <p:cNvPr id="4" name="CuadroTexto 3"/>
          <p:cNvSpPr txBox="1"/>
          <p:nvPr/>
        </p:nvSpPr>
        <p:spPr>
          <a:xfrm>
            <a:off x="2930236" y="2265218"/>
            <a:ext cx="8333509" cy="1077218"/>
          </a:xfrm>
          <a:prstGeom prst="rect">
            <a:avLst/>
          </a:prstGeom>
          <a:noFill/>
        </p:spPr>
        <p:txBody>
          <a:bodyPr wrap="square" rtlCol="0">
            <a:spAutoFit/>
          </a:bodyPr>
          <a:lstStyle/>
          <a:p>
            <a:pPr marL="285750" indent="-285750">
              <a:buFont typeface="Wingdings" panose="05000000000000000000" pitchFamily="2" charset="2"/>
              <a:buChar char="ü"/>
            </a:pPr>
            <a:r>
              <a:rPr lang="es-MX" sz="3200" dirty="0"/>
              <a:t>Acción de gracias a Dios Padre por todos sus beneficios, sobre todo por el don de su hijo </a:t>
            </a:r>
          </a:p>
        </p:txBody>
      </p:sp>
      <p:sp>
        <p:nvSpPr>
          <p:cNvPr id="5" name="CuadroTexto 4"/>
          <p:cNvSpPr txBox="1"/>
          <p:nvPr/>
        </p:nvSpPr>
        <p:spPr>
          <a:xfrm>
            <a:off x="2930236" y="3649304"/>
            <a:ext cx="7107382" cy="584775"/>
          </a:xfrm>
          <a:prstGeom prst="rect">
            <a:avLst/>
          </a:prstGeom>
          <a:noFill/>
        </p:spPr>
        <p:txBody>
          <a:bodyPr wrap="square" rtlCol="0">
            <a:spAutoFit/>
          </a:bodyPr>
          <a:lstStyle/>
          <a:p>
            <a:pPr marL="285750" indent="-285750">
              <a:buFont typeface="Wingdings" panose="05000000000000000000" pitchFamily="2" charset="2"/>
              <a:buChar char="ü"/>
            </a:pPr>
            <a:r>
              <a:rPr lang="es-MX" sz="3200" dirty="0"/>
              <a:t>Consagración del pan y del vino</a:t>
            </a:r>
          </a:p>
        </p:txBody>
      </p:sp>
      <p:sp>
        <p:nvSpPr>
          <p:cNvPr id="6" name="CuadroTexto 5"/>
          <p:cNvSpPr txBox="1"/>
          <p:nvPr/>
        </p:nvSpPr>
        <p:spPr>
          <a:xfrm>
            <a:off x="2966604" y="4525044"/>
            <a:ext cx="7699664" cy="1569660"/>
          </a:xfrm>
          <a:prstGeom prst="rect">
            <a:avLst/>
          </a:prstGeom>
          <a:noFill/>
        </p:spPr>
        <p:txBody>
          <a:bodyPr wrap="square" rtlCol="0">
            <a:spAutoFit/>
          </a:bodyPr>
          <a:lstStyle/>
          <a:p>
            <a:pPr marL="285750" indent="-285750">
              <a:buFont typeface="Wingdings" panose="05000000000000000000" pitchFamily="2" charset="2"/>
              <a:buChar char="ü"/>
            </a:pPr>
            <a:r>
              <a:rPr lang="es-MX" sz="3200" dirty="0"/>
              <a:t>Participación en el banquete litúrgico por la recepción del Cuerpo y de la Sangre del Señor</a:t>
            </a:r>
          </a:p>
        </p:txBody>
      </p:sp>
      <p:sp>
        <p:nvSpPr>
          <p:cNvPr id="7" name="CuadroTexto 6"/>
          <p:cNvSpPr txBox="1"/>
          <p:nvPr/>
        </p:nvSpPr>
        <p:spPr>
          <a:xfrm>
            <a:off x="548640" y="6093281"/>
            <a:ext cx="11258550" cy="584775"/>
          </a:xfrm>
          <a:prstGeom prst="rect">
            <a:avLst/>
          </a:prstGeom>
          <a:noFill/>
        </p:spPr>
        <p:txBody>
          <a:bodyPr wrap="square" rtlCol="0">
            <a:spAutoFit/>
          </a:bodyPr>
          <a:lstStyle/>
          <a:p>
            <a:r>
              <a:rPr lang="es-MX" sz="3200" b="1" dirty="0"/>
              <a:t>Estos elementos constituyen un solo y mismo acto de culto. </a:t>
            </a:r>
            <a:r>
              <a:rPr lang="es-MX" sz="2000" b="1" dirty="0"/>
              <a:t>CIC 1406</a:t>
            </a:r>
          </a:p>
        </p:txBody>
      </p:sp>
      <p:pic>
        <p:nvPicPr>
          <p:cNvPr id="12" name="Imagen 11"/>
          <p:cNvPicPr>
            <a:picLocks noChangeAspect="1"/>
          </p:cNvPicPr>
          <p:nvPr/>
        </p:nvPicPr>
        <p:blipFill>
          <a:blip r:embed="rId2"/>
          <a:stretch>
            <a:fillRect/>
          </a:stretch>
        </p:blipFill>
        <p:spPr>
          <a:xfrm>
            <a:off x="352598" y="1423554"/>
            <a:ext cx="2614005" cy="2810525"/>
          </a:xfrm>
          <a:prstGeom prst="rect">
            <a:avLst/>
          </a:prstGeom>
          <a:effectLst>
            <a:reflection blurRad="6350" stA="50000" endA="300" endPos="38500" dist="50800" dir="5400000" sy="-100000" algn="bl" rotWithShape="0"/>
          </a:effectLst>
        </p:spPr>
      </p:pic>
      <p:sp>
        <p:nvSpPr>
          <p:cNvPr id="8" name="Rectángulo 7"/>
          <p:cNvSpPr/>
          <p:nvPr/>
        </p:nvSpPr>
        <p:spPr>
          <a:xfrm>
            <a:off x="548639" y="305859"/>
            <a:ext cx="11062509" cy="830997"/>
          </a:xfrm>
          <a:prstGeom prst="rect">
            <a:avLst/>
          </a:prstGeom>
          <a:solidFill>
            <a:schemeClr val="accent6">
              <a:lumMod val="40000"/>
              <a:lumOff val="60000"/>
            </a:schemeClr>
          </a:solidFill>
        </p:spPr>
        <p:txBody>
          <a:bodyPr wrap="square" lIns="91440" tIns="45720" rIns="91440" bIns="45720">
            <a:spAutoFit/>
          </a:bodyPr>
          <a:lstStyle/>
          <a:p>
            <a:pPr algn="ctr"/>
            <a:r>
              <a:rPr lang="es-MX" sz="4800" b="0" cap="none" spc="0" dirty="0">
                <a:ln w="0"/>
                <a:solidFill>
                  <a:srgbClr val="FF0000"/>
                </a:solidFill>
                <a:effectLst>
                  <a:outerShdw blurRad="38100" dist="25400" dir="5400000" algn="ctr" rotWithShape="0">
                    <a:srgbClr val="6E747A">
                      <a:alpha val="43000"/>
                    </a:srgbClr>
                  </a:outerShdw>
                </a:effectLst>
              </a:rPr>
              <a:t>La celebración eucarística comprende:</a:t>
            </a:r>
          </a:p>
        </p:txBody>
      </p:sp>
    </p:spTree>
    <p:extLst>
      <p:ext uri="{BB962C8B-B14F-4D97-AF65-F5344CB8AC3E}">
        <p14:creationId xmlns:p14="http://schemas.microsoft.com/office/powerpoint/2010/main" val="35313179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10000">
        <p15:prstTrans prst="pageCurlDouble"/>
      </p:transition>
    </mc:Choice>
    <mc:Fallback xmlns="">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481899" y="1146810"/>
            <a:ext cx="4960619" cy="4832092"/>
          </a:xfrm>
          <a:prstGeom prst="rect">
            <a:avLst/>
          </a:prstGeom>
          <a:noFill/>
        </p:spPr>
        <p:txBody>
          <a:bodyPr wrap="square" rtlCol="0">
            <a:spAutoFit/>
          </a:bodyPr>
          <a:lstStyle/>
          <a:p>
            <a:pPr algn="ctr"/>
            <a:r>
              <a:rPr lang="es-MX" sz="3600" b="1" i="1" dirty="0">
                <a:latin typeface="Baskerville Old Face" panose="02020602080505020303" pitchFamily="18" charset="0"/>
              </a:rPr>
              <a:t>La Eucaristía es el memorial de la Pascua de Cristo, es decir, de la obra de la salvación realizada por la vida, la muerte y la resurrección de Cristo, obra que se hace presente por la acción litúrgica</a:t>
            </a:r>
            <a:r>
              <a:rPr lang="es-MX" sz="3600" i="1" dirty="0">
                <a:latin typeface="Baskerville Old Face" panose="02020602080505020303" pitchFamily="18" charset="0"/>
              </a:rPr>
              <a:t>.</a:t>
            </a:r>
            <a:r>
              <a:rPr lang="es-MX" sz="3600" b="1" dirty="0">
                <a:latin typeface="Baskerville Old Face" panose="02020602080505020303" pitchFamily="18" charset="0"/>
              </a:rPr>
              <a:t> </a:t>
            </a:r>
          </a:p>
          <a:p>
            <a:pPr algn="ctr"/>
            <a:r>
              <a:rPr lang="es-MX" sz="1600" b="1" dirty="0">
                <a:latin typeface="Baskerville Old Face" panose="02020602080505020303" pitchFamily="18" charset="0"/>
              </a:rPr>
              <a:t>CIC 1</a:t>
            </a:r>
            <a:r>
              <a:rPr lang="es-MX" dirty="0">
                <a:latin typeface="Baskerville Old Face" panose="02020602080505020303" pitchFamily="18" charset="0"/>
              </a:rPr>
              <a:t>409</a:t>
            </a:r>
          </a:p>
        </p:txBody>
      </p:sp>
      <p:pic>
        <p:nvPicPr>
          <p:cNvPr id="4" name="Imagen 3"/>
          <p:cNvPicPr>
            <a:picLocks noChangeAspect="1"/>
          </p:cNvPicPr>
          <p:nvPr/>
        </p:nvPicPr>
        <p:blipFill>
          <a:blip r:embed="rId2"/>
          <a:stretch>
            <a:fillRect/>
          </a:stretch>
        </p:blipFill>
        <p:spPr>
          <a:xfrm>
            <a:off x="717488" y="765810"/>
            <a:ext cx="5271046" cy="3408610"/>
          </a:xfrm>
          <a:prstGeom prst="rect">
            <a:avLst/>
          </a:prstGeom>
          <a:effectLst>
            <a:reflection blurRad="6350" stA="50000" endA="275" endPos="40000" dist="101600" dir="5400000" sy="-100000" algn="bl" rotWithShape="0"/>
          </a:effectLst>
        </p:spPr>
      </p:pic>
    </p:spTree>
    <p:extLst>
      <p:ext uri="{BB962C8B-B14F-4D97-AF65-F5344CB8AC3E}">
        <p14:creationId xmlns:p14="http://schemas.microsoft.com/office/powerpoint/2010/main" val="12180777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10000">
        <p15:prstTrans prst="pageCurlDouble"/>
      </p:transition>
    </mc:Choice>
    <mc:Fallback xmlns="">
      <p:transition spd="slow" advTm="10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09105" y="1354999"/>
            <a:ext cx="5543549" cy="3416320"/>
          </a:xfrm>
          <a:prstGeom prst="rect">
            <a:avLst/>
          </a:prstGeom>
          <a:noFill/>
        </p:spPr>
        <p:txBody>
          <a:bodyPr wrap="square" rtlCol="0">
            <a:spAutoFit/>
          </a:bodyPr>
          <a:lstStyle/>
          <a:p>
            <a:pPr algn="just"/>
            <a:r>
              <a:rPr lang="es-MX" sz="3600" b="1" i="1" dirty="0">
                <a:latin typeface="Bell MT" panose="02020503060305020303" pitchFamily="18" charset="0"/>
              </a:rPr>
              <a:t>Es Cristo mismo, sumo sacerdote y eterno de la nueva Alianza, quien, por el ministerio de los sacerdotes, ofrece el sacrificio eucarístico. </a:t>
            </a:r>
            <a:endParaRPr lang="es-MX" sz="3600" b="1" dirty="0">
              <a:latin typeface="Bell MT" panose="02020503060305020303" pitchFamily="18" charset="0"/>
            </a:endParaRPr>
          </a:p>
        </p:txBody>
      </p:sp>
      <p:pic>
        <p:nvPicPr>
          <p:cNvPr id="3" name="Imagen 2"/>
          <p:cNvPicPr>
            <a:picLocks noChangeAspect="1"/>
          </p:cNvPicPr>
          <p:nvPr/>
        </p:nvPicPr>
        <p:blipFill>
          <a:blip r:embed="rId2"/>
          <a:stretch>
            <a:fillRect/>
          </a:stretch>
        </p:blipFill>
        <p:spPr>
          <a:xfrm>
            <a:off x="7486922" y="1444942"/>
            <a:ext cx="3371850" cy="3876675"/>
          </a:xfrm>
          <a:prstGeom prst="rect">
            <a:avLst/>
          </a:prstGeom>
          <a:ln w="28575">
            <a:solidFill>
              <a:schemeClr val="accent6">
                <a:lumMod val="50000"/>
              </a:schemeClr>
            </a:solidFill>
          </a:ln>
          <a:effectLst>
            <a:reflection blurRad="6350" stA="50000" endA="300" endPos="38500" dist="50800" dir="5400000" sy="-100000" algn="bl" rotWithShape="0"/>
          </a:effectLst>
        </p:spPr>
      </p:pic>
    </p:spTree>
    <p:extLst>
      <p:ext uri="{BB962C8B-B14F-4D97-AF65-F5344CB8AC3E}">
        <p14:creationId xmlns:p14="http://schemas.microsoft.com/office/powerpoint/2010/main" val="15911519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10000">
        <p15:prstTrans prst="pageCurlDouble"/>
      </p:transition>
    </mc:Choice>
    <mc:Fallback xmlns="">
      <p:transition spd="slow" advTm="10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128849" y="1935232"/>
            <a:ext cx="5543549" cy="3416320"/>
          </a:xfrm>
          <a:prstGeom prst="rect">
            <a:avLst/>
          </a:prstGeom>
          <a:noFill/>
        </p:spPr>
        <p:txBody>
          <a:bodyPr wrap="square" rtlCol="0">
            <a:spAutoFit/>
          </a:bodyPr>
          <a:lstStyle/>
          <a:p>
            <a:pPr algn="just"/>
            <a:r>
              <a:rPr lang="es-MX" sz="3600" b="1" i="1" dirty="0">
                <a:latin typeface="Bell MT" panose="02020503060305020303" pitchFamily="18" charset="0"/>
              </a:rPr>
              <a:t>Y es también el mismo Cristo, realmente presente bajo las especies del pan y del vino, la ofrenda del sacrificio eucarístico.</a:t>
            </a:r>
            <a:r>
              <a:rPr lang="es-MX" sz="3600" b="1" dirty="0">
                <a:latin typeface="Bell MT" panose="02020503060305020303" pitchFamily="18" charset="0"/>
              </a:rPr>
              <a:t> </a:t>
            </a:r>
          </a:p>
          <a:p>
            <a:pPr algn="r"/>
            <a:r>
              <a:rPr lang="es-MX" sz="2400" dirty="0">
                <a:latin typeface="Bell MT" panose="02020503060305020303" pitchFamily="18" charset="0"/>
              </a:rPr>
              <a:t>CIC</a:t>
            </a:r>
            <a:r>
              <a:rPr lang="es-MX" sz="2400" b="1" dirty="0">
                <a:latin typeface="Bell MT" panose="02020503060305020303" pitchFamily="18" charset="0"/>
              </a:rPr>
              <a:t> </a:t>
            </a:r>
            <a:r>
              <a:rPr lang="es-MX" sz="2800" dirty="0">
                <a:latin typeface="Bell MT" panose="02020503060305020303" pitchFamily="18" charset="0"/>
              </a:rPr>
              <a:t>1410</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1658" y="1780068"/>
            <a:ext cx="4218486" cy="2977754"/>
          </a:xfrm>
          <a:prstGeom prst="rect">
            <a:avLst/>
          </a:prstGeom>
          <a:ln w="28575">
            <a:solidFill>
              <a:schemeClr val="accent6">
                <a:lumMod val="50000"/>
              </a:schemeClr>
            </a:solidFill>
          </a:ln>
          <a:effectLst>
            <a:reflection blurRad="6350" stA="50000" endA="300" endPos="38500" dist="50800" dir="5400000" sy="-100000" algn="bl" rotWithShape="0"/>
          </a:effectLst>
        </p:spPr>
      </p:pic>
    </p:spTree>
    <p:extLst>
      <p:ext uri="{BB962C8B-B14F-4D97-AF65-F5344CB8AC3E}">
        <p14:creationId xmlns:p14="http://schemas.microsoft.com/office/powerpoint/2010/main" val="7463802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10000">
        <p15:prstTrans prst="pageCurlDouble"/>
      </p:transition>
    </mc:Choice>
    <mc:Fallback xmlns="">
      <p:transition spd="slow" advTm="10000">
        <p:fade/>
      </p:transition>
    </mc:Fallback>
  </mc:AlternateContent>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564</TotalTime>
  <Words>940</Words>
  <Application>Microsoft Macintosh PowerPoint</Application>
  <PresentationFormat>Widescreen</PresentationFormat>
  <Paragraphs>58</Paragraphs>
  <Slides>29</Slides>
  <Notes>0</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29</vt:i4>
      </vt:variant>
    </vt:vector>
  </HeadingPairs>
  <TitlesOfParts>
    <vt:vector size="48" baseType="lpstr">
      <vt:lpstr>Microsoft JhengHei</vt:lpstr>
      <vt:lpstr>Andalus</vt:lpstr>
      <vt:lpstr>Aparajita</vt:lpstr>
      <vt:lpstr>Arial</vt:lpstr>
      <vt:lpstr>Arial Narrow</vt:lpstr>
      <vt:lpstr>Baskerville Old Face</vt:lpstr>
      <vt:lpstr>Bell MT</vt:lpstr>
      <vt:lpstr>Bodoni MT</vt:lpstr>
      <vt:lpstr>Book Antiqua</vt:lpstr>
      <vt:lpstr>Calibri</vt:lpstr>
      <vt:lpstr>Calibri Light</vt:lpstr>
      <vt:lpstr>Calisto MT</vt:lpstr>
      <vt:lpstr>Consolas</vt:lpstr>
      <vt:lpstr>Euphemia</vt:lpstr>
      <vt:lpstr>Harrington</vt:lpstr>
      <vt:lpstr>High Tower Text</vt:lpstr>
      <vt:lpstr>Microsoft JhengHei Light</vt:lpstr>
      <vt:lpstr>Wingdings</vt:lpstr>
      <vt:lpstr>Office Theme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 Paty</dc:creator>
  <cp:lastModifiedBy>Sr. Lilia M Barba</cp:lastModifiedBy>
  <cp:revision>35</cp:revision>
  <dcterms:created xsi:type="dcterms:W3CDTF">2022-01-19T18:17:36Z</dcterms:created>
  <dcterms:modified xsi:type="dcterms:W3CDTF">2022-01-22T02:41:50Z</dcterms:modified>
</cp:coreProperties>
</file>